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61" r:id="rId4"/>
    <p:sldId id="264" r:id="rId5"/>
    <p:sldId id="262" r:id="rId7"/>
    <p:sldId id="287" r:id="rId8"/>
    <p:sldId id="266" r:id="rId9"/>
    <p:sldId id="270" r:id="rId10"/>
    <p:sldId id="279" r:id="rId11"/>
    <p:sldId id="269" r:id="rId12"/>
    <p:sldId id="288" r:id="rId13"/>
    <p:sldId id="280" r:id="rId14"/>
    <p:sldId id="281" r:id="rId15"/>
    <p:sldId id="268" r:id="rId16"/>
    <p:sldId id="263" r:id="rId17"/>
    <p:sldId id="283" r:id="rId18"/>
    <p:sldId id="284" r:id="rId19"/>
    <p:sldId id="302" r:id="rId20"/>
    <p:sldId id="285" r:id="rId21"/>
    <p:sldId id="286" r:id="rId22"/>
    <p:sldId id="303" r:id="rId23"/>
    <p:sldId id="289"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0" userDrawn="1">
          <p15:clr>
            <a:srgbClr val="A4A3A4"/>
          </p15:clr>
        </p15:guide>
        <p15:guide id="2" pos="390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yy" initials="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10"/>
        <p:guide pos="390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284.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24T10:57:10.878" idx="1">
    <p:pos x="10" y="10"/>
    <p:text>未完待续。。。</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7D3607-80C4-4EBA-AAC5-9EEB49AF0E8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transformer在翻译模型中取得了stat-of-the-art性能，先来感受一下Google blog给出的性能对比图</a:t>
            </a:r>
            <a:endParaRPr lang="zh-CN" altLang="en-US"/>
          </a:p>
          <a:p>
            <a:endParaRPr lang="zh-CN" altLang="en-US"/>
          </a:p>
          <a:p>
            <a:r>
              <a:rPr lang="zh-CN" altLang="en-US" b="1"/>
              <a:t>双语替换评测</a:t>
            </a:r>
            <a:r>
              <a:rPr lang="zh-CN" altLang="en-US"/>
              <a:t>是用于评估自然语言的字句用机器翻译出来的品质的一种算法</a:t>
            </a:r>
            <a:r>
              <a:rPr lang="en-US" altLang="zh-CN"/>
              <a:t>;  a Method for Automatic Evaluation of Machine Translation</a:t>
            </a:r>
            <a:endParaRPr lang="en-US" altLang="zh-CN"/>
          </a:p>
          <a:p>
            <a:r>
              <a:rPr lang="zh-CN" altLang="en-US"/>
              <a:t>双语替换评测的核心概念是翻译的品质取决于机器翻译的输出与人工翻译之间的对应关系，“若机器翻译越接近专业人士的翻译结果，则机器翻译的表现越好”</a:t>
            </a:r>
            <a:endParaRPr lang="zh-CN" altLang="en-US"/>
          </a:p>
          <a:p>
            <a:endParaRPr lang="zh-CN" altLang="en-US"/>
          </a:p>
          <a:p>
            <a:r>
              <a:rPr lang="en-US" altLang="zh-CN"/>
              <a:t>2. </a:t>
            </a:r>
            <a:r>
              <a:rPr lang="zh-CN" altLang="en-US"/>
              <a:t>图</a:t>
            </a:r>
            <a:r>
              <a:rPr lang="en-US" altLang="zh-CN"/>
              <a:t>2 - </a:t>
            </a:r>
            <a:r>
              <a:rPr lang="zh-CN" altLang="en-US"/>
              <a:t>论文</a:t>
            </a:r>
            <a:r>
              <a:rPr lang="en-US" altLang="zh-CN"/>
              <a:t>attention is all you need</a:t>
            </a:r>
            <a:r>
              <a:rPr lang="zh-CN" altLang="en-US"/>
              <a:t>中</a:t>
            </a:r>
            <a:r>
              <a:rPr lang="zh-CN" altLang="en-US"/>
              <a:t>截取</a:t>
            </a:r>
            <a:endParaRPr lang="zh-CN" altLang="en-US"/>
          </a:p>
          <a:p>
            <a:r>
              <a:rPr lang="zh-CN" altLang="en-US"/>
              <a:t>大变压器模型（Transformer</a:t>
            </a:r>
            <a:r>
              <a:rPr lang="en-US" altLang="zh-CN"/>
              <a:t> </a:t>
            </a:r>
            <a:r>
              <a:rPr lang="zh-CN" altLang="en-US"/>
              <a:t>big</a:t>
            </a:r>
            <a:r>
              <a:rPr lang="en-US" altLang="zh-CN"/>
              <a:t> </a:t>
            </a:r>
            <a:r>
              <a:rPr lang="zh-CN" altLang="en-US"/>
              <a:t>表 2 中）比之前报道的最佳模型（包括集成）性能高出 2.0 以上的BLEU</a:t>
            </a:r>
            <a:r>
              <a:rPr lang="zh-CN" altLang="en-US"/>
              <a:t>值</a:t>
            </a:r>
            <a:endParaRPr lang="zh-CN" altLang="en-US"/>
          </a:p>
          <a:p>
            <a:endParaRPr lang="zh-CN" altLang="en-US"/>
          </a:p>
          <a:p>
            <a:endParaRPr lang="zh-CN" altLang="en-US"/>
          </a:p>
          <a:p>
            <a:r>
              <a:rPr lang="en-US" altLang="zh-CN"/>
              <a:t>3. 最佳模型在ImageNet1K上能够达到88.55%的准确率（先在Google自家的JFT数据集上进行了预训练），说明Transformer在CV领域确实是有效</a:t>
            </a:r>
            <a:r>
              <a:rPr lang="zh-CN" altLang="en-US"/>
              <a:t>且</a:t>
            </a:r>
            <a:r>
              <a:rPr lang="en-US" altLang="zh-CN"/>
              <a:t>惊人。</a:t>
            </a:r>
            <a:endParaRPr lang="en-US" altLang="zh-CN"/>
          </a:p>
          <a:p>
            <a:endParaRPr lang="en-US" altLang="zh-CN"/>
          </a:p>
          <a:p>
            <a:endParaRPr lang="en-US" altLang="zh-CN"/>
          </a:p>
          <a:p>
            <a:endParaRPr lang="en-US" altLang="zh-CN"/>
          </a:p>
          <a:p>
            <a:endParaRPr lang="en-US" altLang="zh-CN"/>
          </a:p>
          <a:p>
            <a:r>
              <a:rPr lang="en-US" altLang="zh-CN">
                <a:sym typeface="+mn-ea"/>
              </a:rPr>
              <a:t>- </a:t>
            </a:r>
            <a:r>
              <a:rPr lang="zh-CN" altLang="en-US">
                <a:sym typeface="+mn-ea"/>
              </a:rPr>
              <a:t>On the WMT 2014 English-to-German translation task, the big transformer model (Transformer (big)</a:t>
            </a:r>
            <a:r>
              <a:rPr lang="en-US" altLang="zh-CN">
                <a:sym typeface="+mn-ea"/>
              </a:rPr>
              <a:t> </a:t>
            </a:r>
            <a:r>
              <a:rPr lang="zh-CN" altLang="en-US">
                <a:sym typeface="+mn-ea"/>
              </a:rPr>
              <a:t>in Table 2) outperforms the best previously reported models (including ensembles) by more than 2.0</a:t>
            </a:r>
            <a:r>
              <a:rPr lang="en-US" altLang="zh-CN">
                <a:sym typeface="+mn-ea"/>
              </a:rPr>
              <a:t> </a:t>
            </a:r>
            <a:r>
              <a:rPr lang="zh-CN" altLang="en-US">
                <a:sym typeface="+mn-ea"/>
              </a:rPr>
              <a:t>BLEU, establishing a new state-of-the-art BLEU score of 28.4. The configuration of this model is</a:t>
            </a:r>
            <a:r>
              <a:rPr lang="en-US" altLang="zh-CN">
                <a:sym typeface="+mn-ea"/>
              </a:rPr>
              <a:t> </a:t>
            </a:r>
            <a:r>
              <a:rPr lang="zh-CN" altLang="en-US">
                <a:sym typeface="+mn-ea"/>
              </a:rPr>
              <a:t>listed in the bottom line of Table 3. Training took 3.5 days on 8 P100 GPUs. Even our base model</a:t>
            </a:r>
            <a:r>
              <a:rPr lang="en-US" altLang="zh-CN">
                <a:sym typeface="+mn-ea"/>
              </a:rPr>
              <a:t> </a:t>
            </a:r>
            <a:r>
              <a:rPr lang="zh-CN" altLang="en-US">
                <a:sym typeface="+mn-ea"/>
              </a:rPr>
              <a:t>surpasses all previously published models and ensembles, at a fraction of the training cost of any of</a:t>
            </a:r>
            <a:r>
              <a:rPr lang="en-US" altLang="zh-CN">
                <a:sym typeface="+mn-ea"/>
              </a:rPr>
              <a:t> </a:t>
            </a:r>
            <a:r>
              <a:rPr lang="zh-CN" altLang="en-US">
                <a:sym typeface="+mn-ea"/>
              </a:rPr>
              <a:t>the competitive models.</a:t>
            </a:r>
            <a:endParaRPr lang="zh-CN" altLang="en-US"/>
          </a:p>
          <a:p>
            <a:r>
              <a:rPr lang="zh-CN" altLang="en-US">
                <a:sym typeface="+mn-ea"/>
              </a:rPr>
              <a:t>On the WMT 2014 English-to-French translation task, our big model achieves a BLEU score of 41.0,</a:t>
            </a:r>
            <a:r>
              <a:rPr lang="en-US" altLang="zh-CN">
                <a:sym typeface="+mn-ea"/>
              </a:rPr>
              <a:t> </a:t>
            </a:r>
            <a:r>
              <a:rPr lang="zh-CN" altLang="en-US">
                <a:sym typeface="+mn-ea"/>
              </a:rPr>
              <a:t>outperforming all of the previously published single models, at less than 1/4 the training cost of the</a:t>
            </a:r>
            <a:r>
              <a:rPr lang="en-US" altLang="zh-CN">
                <a:sym typeface="+mn-ea"/>
              </a:rPr>
              <a:t> </a:t>
            </a:r>
            <a:r>
              <a:rPr lang="zh-CN" altLang="en-US">
                <a:sym typeface="+mn-ea"/>
              </a:rPr>
              <a:t>previous state-of-the-art model. The Transformer (big) model trained for English-to-French used</a:t>
            </a:r>
            <a:r>
              <a:rPr lang="en-US" altLang="zh-CN">
                <a:sym typeface="+mn-ea"/>
              </a:rPr>
              <a:t> </a:t>
            </a:r>
            <a:r>
              <a:rPr lang="zh-CN" altLang="en-US">
                <a:sym typeface="+mn-ea"/>
              </a:rPr>
              <a:t>dropout rate Pdrop = 0.1, instead of 0.3.</a:t>
            </a:r>
            <a:endParaRPr lang="zh-CN" altLang="en-US"/>
          </a:p>
          <a:p>
            <a:r>
              <a:rPr lang="zh-CN" altLang="en-US">
                <a:sym typeface="+mn-ea"/>
              </a:rPr>
              <a:t>For the base models, we used a single model obtained by averaging the last 5 checkpoints, which</a:t>
            </a:r>
            <a:r>
              <a:rPr lang="en-US" altLang="zh-CN">
                <a:sym typeface="+mn-ea"/>
              </a:rPr>
              <a:t> </a:t>
            </a:r>
            <a:r>
              <a:rPr lang="zh-CN" altLang="en-US">
                <a:sym typeface="+mn-ea"/>
              </a:rPr>
              <a:t>were written at 10-minute intervals. For the big models, we averaged the last 20 checkpoints. We</a:t>
            </a:r>
            <a:r>
              <a:rPr lang="en-US" altLang="zh-CN">
                <a:sym typeface="+mn-ea"/>
              </a:rPr>
              <a:t> </a:t>
            </a:r>
            <a:r>
              <a:rPr lang="zh-CN" altLang="en-US">
                <a:sym typeface="+mn-ea"/>
              </a:rPr>
              <a:t>used beam search with a beam size of 4 and length penalty α = 0.6 [38]. These hyperparameters</a:t>
            </a:r>
            <a:r>
              <a:rPr lang="en-US" altLang="zh-CN">
                <a:sym typeface="+mn-ea"/>
              </a:rPr>
              <a:t> </a:t>
            </a:r>
            <a:r>
              <a:rPr lang="zh-CN" altLang="en-US">
                <a:sym typeface="+mn-ea"/>
              </a:rPr>
              <a:t>were chosen after experimentation on the development set. We set the maximum output length during</a:t>
            </a:r>
            <a:endParaRPr lang="zh-CN" altLang="en-US"/>
          </a:p>
          <a:p>
            <a:r>
              <a:rPr lang="zh-CN" altLang="en-US">
                <a:sym typeface="+mn-ea"/>
              </a:rPr>
              <a:t>inference to input length + 50, but terminate early when possible [38].</a:t>
            </a:r>
            <a:endParaRPr lang="zh-CN" altLang="en-US"/>
          </a:p>
          <a:p>
            <a:r>
              <a:rPr lang="zh-CN" altLang="en-US">
                <a:sym typeface="+mn-ea"/>
              </a:rPr>
              <a:t>Table 2 summarizes our results and compares our translation quality and training costs to other model</a:t>
            </a:r>
            <a:r>
              <a:rPr lang="en-US" altLang="zh-CN">
                <a:sym typeface="+mn-ea"/>
              </a:rPr>
              <a:t> </a:t>
            </a:r>
            <a:r>
              <a:rPr lang="zh-CN" altLang="en-US">
                <a:sym typeface="+mn-ea"/>
              </a:rPr>
              <a:t>architectures from the literature. We estimate the number of floating point operations used to train a</a:t>
            </a:r>
            <a:r>
              <a:rPr lang="en-US" altLang="zh-CN">
                <a:sym typeface="+mn-ea"/>
              </a:rPr>
              <a:t> </a:t>
            </a:r>
            <a:r>
              <a:rPr lang="zh-CN" altLang="en-US">
                <a:sym typeface="+mn-ea"/>
              </a:rPr>
              <a:t>model by multiplying the training time, the number of GPUs used, and an estimate of the sustained</a:t>
            </a:r>
            <a:r>
              <a:rPr lang="en-US" altLang="zh-CN">
                <a:sym typeface="+mn-ea"/>
              </a:rPr>
              <a:t> </a:t>
            </a:r>
            <a:r>
              <a:rPr lang="zh-CN" altLang="en-US">
                <a:sym typeface="+mn-ea"/>
              </a:rPr>
              <a:t>single-precision floating-point capacity of each GPU</a:t>
            </a:r>
            <a:r>
              <a:rPr lang="en-US" altLang="zh-CN">
                <a:sym typeface="+mn-ea"/>
              </a:rPr>
              <a:t>.</a:t>
            </a:r>
            <a:endParaRPr lang="zh-CN" altLang="en-US"/>
          </a:p>
          <a:p>
            <a:endParaRPr lang="zh-CN" altLang="en-US"/>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Transformers have become the model of choice in NLP due to their computational efficiency and scalability.</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00">
                <a:sym typeface="+mn-ea"/>
              </a:rPr>
              <a:t>直接把图像分成固定大小的patchs，然后通过线性变换得到patch embedding，这就类比NLP的words和word embedding，由于transformer的输入就是a sequence of token embeddings，所以将图像的patch embeddings送入transformer后就能够进行特征提取从而分类了</a:t>
            </a:r>
            <a:endParaRPr lang="zh-CN" altLang="en-US" sz="1600">
              <a:sym typeface="+mn-ea"/>
            </a:endParaRPr>
          </a:p>
          <a:p>
            <a:endParaRPr lang="zh-CN" altLang="en-US" sz="1600"/>
          </a:p>
          <a:p>
            <a:r>
              <a:rPr lang="zh-CN" altLang="en-US" sz="1600">
                <a:sym typeface="+mn-ea"/>
              </a:rPr>
              <a:t>具体来讲，ViT算法中，会将整幅图像拆分成小图像块，然后把这些小图像块的线性嵌入序列作为Transformer的输入送入网络，然后使用监督学习的方式进行图像分类的训练</a:t>
            </a:r>
            <a:endParaRPr lang="zh-CN" altLang="en-US" sz="1600">
              <a:sym typeface="+mn-ea"/>
            </a:endParaRPr>
          </a:p>
          <a:p>
            <a:endParaRPr lang="zh-CN" altLang="en-US" sz="1600">
              <a:sym typeface="+mn-ea"/>
            </a:endParaRPr>
          </a:p>
          <a:p>
            <a:r>
              <a:rPr lang="zh-CN" altLang="en-US" sz="1600"/>
              <a:t>Inspired by NLP successes, multiple works try combining</a:t>
            </a:r>
            <a:r>
              <a:rPr lang="en-US" altLang="zh-CN" sz="1600"/>
              <a:t>, </a:t>
            </a:r>
            <a:r>
              <a:rPr lang="zh-CN" altLang="en-US" sz="1600"/>
              <a:t>CNN-like architectures with self-attention</a:t>
            </a:r>
            <a:endParaRPr lang="zh-CN" altLang="en-US" sz="1600"/>
          </a:p>
          <a:p>
            <a:r>
              <a:rPr lang="zh-CN" altLang="en-US" sz="1600"/>
              <a:t>传统的图像分类通常使用</a:t>
            </a:r>
            <a:r>
              <a:rPr lang="en-US" altLang="zh-CN" sz="1600"/>
              <a:t>CNN</a:t>
            </a:r>
            <a:r>
              <a:rPr lang="zh-CN" altLang="en-US" sz="1600"/>
              <a:t>模型，而受到</a:t>
            </a:r>
            <a:r>
              <a:rPr lang="en-US" altLang="zh-CN" sz="1600"/>
              <a:t>transformer</a:t>
            </a:r>
            <a:r>
              <a:rPr lang="zh-CN" altLang="en-US" sz="1600"/>
              <a:t>结构的启发，大部分的图像分类尝试使用</a:t>
            </a:r>
            <a:r>
              <a:rPr lang="en-US" altLang="zh-CN" sz="1600"/>
              <a:t>cnn</a:t>
            </a:r>
            <a:r>
              <a:rPr lang="zh-CN" altLang="en-US" sz="1600"/>
              <a:t>结构结合自注意力机制；而</a:t>
            </a:r>
            <a:r>
              <a:rPr lang="en-US" altLang="zh-CN" sz="1600"/>
              <a:t>ViT</a:t>
            </a:r>
            <a:r>
              <a:rPr lang="zh-CN" altLang="en-US" sz="1600"/>
              <a:t>模型则是直接使用</a:t>
            </a:r>
            <a:r>
              <a:rPr lang="en-US" altLang="zh-CN" sz="1600"/>
              <a:t>transformer</a:t>
            </a:r>
            <a:r>
              <a:rPr lang="zh-CN" altLang="en-US" sz="1600"/>
              <a:t>模型实现图像</a:t>
            </a:r>
            <a:r>
              <a:rPr lang="zh-CN" altLang="en-US" sz="1600"/>
              <a:t>分类</a:t>
            </a:r>
            <a:endParaRPr lang="zh-CN" altLang="en-US" sz="1600"/>
          </a:p>
          <a:p>
            <a:endParaRPr lang="zh-CN" altLang="en-US" sz="1600"/>
          </a:p>
          <a:p>
            <a:endParaRPr lang="zh-CN" altLang="en-US" sz="1600"/>
          </a:p>
          <a:p>
            <a:r>
              <a:rPr lang="en-US" altLang="zh-CN" sz="1600">
                <a:sym typeface="+mn-ea"/>
              </a:rPr>
              <a:t>- 尽管 ViT(Vision Transformer) 取得了不俗的成绩，但是其存在这很多弊端，其中最明显的是 Train from scratch 问题，即在中型数据集 ImageNet 上从头开始训练，ViT 的性能打不过 ConvNet 的网络:</a:t>
            </a:r>
            <a:endParaRPr lang="en-US" altLang="zh-CN" sz="1600"/>
          </a:p>
          <a:p>
            <a:r>
              <a:rPr lang="zh-CN" altLang="en-US" sz="1600">
                <a:sym typeface="+mn-ea"/>
              </a:rPr>
              <a:t>ViT 将图像分为多个 token，然后用多个 Transformer 来对全局进行建模以进行分类，但是这样会失去局部性，实际上图像的局部信息如边缘、线条和纹理等信息对视觉理解是很重要的</a:t>
            </a:r>
            <a:endParaRPr lang="zh-CN" altLang="en-US" sz="1600"/>
          </a:p>
          <a:p>
            <a:r>
              <a:rPr lang="zh-CN" altLang="en-US" sz="1600">
                <a:sym typeface="+mn-ea"/>
              </a:rPr>
              <a:t>ViT 的注意力骨干含有冗余，特征丰富度有限，模型训练困难</a:t>
            </a:r>
            <a:endParaRPr lang="zh-CN" altLang="en-US" sz="1600"/>
          </a:p>
          <a:p>
            <a:endParaRPr lang="zh-CN" altLang="en-US"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 pred_label = 65 == true_label </a:t>
            </a:r>
            <a:r>
              <a:rPr lang="zh-CN" altLang="en-US">
                <a:sym typeface="+mn-ea"/>
              </a:rPr>
              <a:t>该例预测结果准确</a:t>
            </a:r>
            <a:endParaRPr lang="zh-CN" altLang="en-US">
              <a:sym typeface="+mn-ea"/>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相较于传统</a:t>
            </a:r>
            <a:r>
              <a:rPr lang="en-US" altLang="zh-CN"/>
              <a:t>cnn</a:t>
            </a:r>
            <a:r>
              <a:rPr lang="zh-CN" altLang="en-US"/>
              <a:t>的图像分类模型，</a:t>
            </a:r>
            <a:r>
              <a:rPr lang="en-US" altLang="zh-CN"/>
              <a:t>ViT</a:t>
            </a:r>
            <a:r>
              <a:rPr lang="zh-CN" altLang="en-US"/>
              <a:t>模型在评测的准确度较低，因为这个案例的模型建立在较小的数据集的训练上，而</a:t>
            </a:r>
            <a:r>
              <a:rPr lang="en-US" altLang="zh-CN"/>
              <a:t>vit</a:t>
            </a:r>
            <a:r>
              <a:rPr lang="zh-CN" altLang="en-US"/>
              <a:t>在较大的训练数据集上的表现才会比较</a:t>
            </a:r>
            <a:r>
              <a:rPr lang="zh-CN" altLang="en-US"/>
              <a:t>突出</a:t>
            </a:r>
            <a:endParaRPr lang="zh-CN" altLang="en-US"/>
          </a:p>
          <a:p>
            <a:endParaRPr lang="zh-CN" altLang="en-US"/>
          </a:p>
          <a:p>
            <a:r>
              <a:rPr lang="zh-CN" altLang="en-US"/>
              <a:t>Instead, we interpret an image as a</a:t>
            </a:r>
            <a:r>
              <a:rPr lang="en-US" altLang="zh-CN"/>
              <a:t> </a:t>
            </a:r>
            <a:r>
              <a:rPr lang="zh-CN" altLang="en-US"/>
              <a:t>sequence of patches and process it by a standard Transformer encoder as used in NLP. This simple,</a:t>
            </a:r>
            <a:endParaRPr lang="zh-CN" altLang="en-US"/>
          </a:p>
          <a:p>
            <a:r>
              <a:rPr lang="zh-CN" altLang="en-US"/>
              <a:t>yet scalable, strategy works surprisingly well when coupled with pre-training on large datasets.</a:t>
            </a:r>
            <a:endParaRPr lang="zh-CN" altLang="en-US"/>
          </a:p>
          <a:p>
            <a:r>
              <a:rPr lang="zh-CN" altLang="en-US"/>
              <a:t>Thus, Vision Transformer matches or exceeds the state of the art on many image classification</a:t>
            </a:r>
            <a:r>
              <a:rPr lang="en-US" altLang="zh-CN"/>
              <a:t> </a:t>
            </a:r>
            <a:r>
              <a:rPr lang="zh-CN" altLang="en-US"/>
              <a:t>datasets, whilst being relatively cheap to pre-train.</a:t>
            </a:r>
            <a:endParaRPr lang="zh-CN" altLang="en-US"/>
          </a:p>
          <a:p>
            <a:endParaRPr lang="zh-CN" altLang="en-US"/>
          </a:p>
          <a:p>
            <a:r>
              <a:rPr lang="zh-CN" altLang="en-US"/>
              <a:t>The Vision Transformer (ViT) outperforms state-of-the-art convolutional networks in multiple benchmarks while requiring fewer computational resources to train, after being pre-trained on large amounts of data.</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0748-4807-4C51-9916-5B2C83C9737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attention </a:t>
            </a:r>
            <a:r>
              <a:rPr lang="zh-CN" altLang="en-US"/>
              <a:t>注意力机制</a:t>
            </a:r>
            <a:endParaRPr lang="zh-CN" altLang="en-US"/>
          </a:p>
          <a:p>
            <a:endParaRPr lang="zh-CN" altLang="en-US"/>
          </a:p>
          <a:p>
            <a:r>
              <a:rPr lang="zh-CN" altLang="en-US"/>
              <a:t> the Transformer is the first transduction model relying</a:t>
            </a:r>
            <a:r>
              <a:rPr lang="en-US" altLang="zh-CN"/>
              <a:t> </a:t>
            </a:r>
            <a:r>
              <a:rPr lang="zh-CN" altLang="en-US"/>
              <a:t>entirely on self-attention to compute representations of its input and output without using sequencealigned RNNs or convolution.</a:t>
            </a:r>
            <a:endParaRPr lang="zh-CN" altLang="en-US"/>
          </a:p>
          <a:p>
            <a:r>
              <a:rPr lang="en-US" altLang="zh-CN"/>
              <a:t>transformer</a:t>
            </a:r>
            <a:r>
              <a:rPr lang="zh-CN" altLang="en-US"/>
              <a:t>是第一个用注意力机制代替传统的</a:t>
            </a:r>
            <a:r>
              <a:rPr lang="en-US" altLang="zh-CN"/>
              <a:t>rnn/cnn</a:t>
            </a:r>
            <a:r>
              <a:rPr lang="zh-CN" altLang="en-US"/>
              <a:t>卷积来进行转换的</a:t>
            </a:r>
            <a:r>
              <a:rPr lang="zh-CN" altLang="en-US"/>
              <a:t>深度学习模型</a:t>
            </a:r>
            <a:endParaRPr lang="zh-CN" altLang="en-US"/>
          </a:p>
          <a:p>
            <a:r>
              <a:rPr lang="zh-CN" altLang="en-US">
                <a:sym typeface="+mn-ea"/>
              </a:rPr>
              <a:t>（于</a:t>
            </a:r>
            <a:r>
              <a:rPr lang="en-US" altLang="zh-CN">
                <a:sym typeface="+mn-ea"/>
              </a:rPr>
              <a:t>“Attention Is All You Need”</a:t>
            </a:r>
            <a:r>
              <a:rPr lang="zh-CN" altLang="en-US">
                <a:sym typeface="+mn-ea"/>
              </a:rPr>
              <a:t>一文中被提出）</a:t>
            </a:r>
            <a:endParaRPr lang="zh-CN" altLang="en-US"/>
          </a:p>
          <a:p>
            <a:endParaRPr lang="zh-CN" altLang="en-US"/>
          </a:p>
          <a:p>
            <a:endParaRPr lang="zh-CN" altLang="en-US"/>
          </a:p>
          <a:p>
            <a:r>
              <a:rPr lang="zh-CN" altLang="en-US">
                <a:sym typeface="+mn-ea"/>
              </a:rPr>
              <a:t>采用Attention机制的原因是考虑到RNN（或者LSTM，GRU等）的计算限制为是顺序的，也就是说RNN相关算法只能从左向右依次计算或者从右向左依次计算</a:t>
            </a:r>
            <a:endParaRPr lang="zh-CN" altLang="en-US">
              <a:sym typeface="+mn-ea"/>
            </a:endParaRPr>
          </a:p>
          <a:p>
            <a:endParaRPr lang="zh-CN" altLang="en-US">
              <a:sym typeface="+mn-ea"/>
            </a:endParaRPr>
          </a:p>
          <a:p>
            <a:r>
              <a:rPr lang="en-US" altLang="zh-CN" b="1">
                <a:sym typeface="+mn-ea"/>
              </a:rPr>
              <a:t>- </a:t>
            </a:r>
            <a:r>
              <a:rPr lang="zh-CN" altLang="en-US" b="1">
                <a:sym typeface="+mn-ea"/>
              </a:rPr>
              <a:t>优点：</a:t>
            </a:r>
            <a:endParaRPr lang="zh-CN" altLang="en-US" b="1">
              <a:sym typeface="+mn-ea"/>
            </a:endParaRPr>
          </a:p>
          <a:p>
            <a:r>
              <a:rPr lang="zh-CN" altLang="en-US"/>
              <a:t>算法的并行性非常好，符合目前的硬件（主要指GPU）环境</a:t>
            </a:r>
            <a:endParaRPr lang="zh-CN" altLang="en-US"/>
          </a:p>
          <a:p>
            <a:r>
              <a:rPr lang="zh-CN" altLang="en-US"/>
              <a:t>Transformer的设计最大的带来性能提升的关键是将任意两个单词的距离是1，这对解决NLP中棘手的长期依赖问题是非常有效的</a:t>
            </a:r>
            <a:endParaRPr lang="zh-CN" altLang="en-US"/>
          </a:p>
          <a:p>
            <a:r>
              <a:rPr lang="zh-CN" altLang="en-US"/>
              <a:t>是一个全连接（或者是一维卷积）加Attention的结合体，</a:t>
            </a:r>
            <a:r>
              <a:rPr lang="zh-CN" altLang="en-US"/>
              <a:t>设计结构相较于传统</a:t>
            </a:r>
            <a:r>
              <a:rPr lang="en-US" altLang="zh-CN"/>
              <a:t>rnn/cnn</a:t>
            </a:r>
            <a:r>
              <a:rPr lang="zh-CN" altLang="en-US"/>
              <a:t>而言非常</a:t>
            </a:r>
            <a:r>
              <a:rPr lang="zh-CN" altLang="en-US"/>
              <a:t>新颖</a:t>
            </a:r>
            <a:endParaRPr lang="zh-CN" altLang="en-US"/>
          </a:p>
          <a:p>
            <a:endParaRPr lang="zh-CN" altLang="en-US"/>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Transformer模型架构</a:t>
            </a:r>
            <a:r>
              <a:rPr lang="zh-CN" altLang="en-US"/>
              <a:t>本身并没有捕捉顺序序列的能力，也就是说无论句子的结构怎么打乱，Transformer都会得到类似的结果；</a:t>
            </a:r>
            <a:endParaRPr lang="zh-CN" altLang="en-US"/>
          </a:p>
          <a:p>
            <a:r>
              <a:rPr lang="zh-CN" altLang="en-US"/>
              <a:t>相对比其他的</a:t>
            </a:r>
            <a:r>
              <a:rPr lang="en-US" altLang="zh-CN"/>
              <a:t>cnn</a:t>
            </a:r>
            <a:r>
              <a:rPr lang="zh-CN" altLang="en-US"/>
              <a:t>架构，</a:t>
            </a:r>
            <a:r>
              <a:rPr lang="en-US" altLang="zh-CN"/>
              <a:t>transformer</a:t>
            </a:r>
            <a:r>
              <a:rPr lang="zh-CN" altLang="en-US"/>
              <a:t>将顺序位置信息抹去了；因此为了解决这个问题，这里使用了位置编码</a:t>
            </a:r>
            <a:r>
              <a:rPr lang="en-US" altLang="zh-CN"/>
              <a:t> - 在编码词向量时引入了位置编码（Position Embedding）的特征</a:t>
            </a:r>
            <a:endParaRPr lang="en-US" altLang="zh-CN"/>
          </a:p>
          <a:p>
            <a:endParaRPr lang="en-US" altLang="zh-CN"/>
          </a:p>
          <a:p>
            <a:r>
              <a:rPr lang="en-US" altLang="zh-CN"/>
              <a:t>Linear+Softmax：一个线性层加一个Softmax，用于对nn.Transformer输出的结果进行token预测。如果把Transformer比作CNN，那么nn.Transformer实现的就是卷积层，而Linear+Softmax就是卷积层后面的线性层。</a:t>
            </a:r>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-The encoder is composed of a stack of N = 6 identical layers. Each layer has two</a:t>
            </a:r>
            <a:r>
              <a:rPr lang="zh-CN" altLang="en-US">
                <a:sym typeface="+mn-ea"/>
              </a:rPr>
              <a:t>sub-layers. </a:t>
            </a:r>
            <a:endParaRPr lang="zh-CN" altLang="en-US">
              <a:sym typeface="+mn-ea"/>
            </a:endParaRPr>
          </a:p>
          <a:p>
            <a:r>
              <a:rPr lang="zh-CN" altLang="en-US">
                <a:sym typeface="+mn-ea"/>
              </a:rPr>
              <a:t>positionwise fully connected feed-forward network</a:t>
            </a:r>
            <a:r>
              <a:rPr lang="en-US" altLang="zh-CN">
                <a:sym typeface="+mn-ea"/>
              </a:rPr>
              <a:t> </a:t>
            </a:r>
            <a:r>
              <a:rPr lang="zh-CN" altLang="en-US">
                <a:sym typeface="+mn-ea"/>
              </a:rPr>
              <a:t>前反馈机制</a:t>
            </a:r>
            <a:endParaRPr lang="zh-CN" altLang="en-US"/>
          </a:p>
          <a:p>
            <a:r>
              <a:rPr lang="en-US" altLang="zh-CN">
                <a:sym typeface="+mn-ea"/>
              </a:rPr>
              <a:t>multi-head self-attention mechanism</a:t>
            </a:r>
            <a:endParaRPr lang="en-US" altLang="zh-CN">
              <a:sym typeface="+mn-ea"/>
            </a:endParaRPr>
          </a:p>
          <a:p>
            <a:endParaRPr lang="en-US" altLang="zh-CN">
              <a:sym typeface="+mn-ea"/>
            </a:endParaRPr>
          </a:p>
          <a:p>
            <a:r>
              <a:rPr lang="en-US" altLang="zh-CN"/>
              <a:t>经过一个nn.Linear(字向量维度, 字典中字的个数)全连接层，再通过Softmax输出每一个字的概率</a:t>
            </a:r>
            <a:endParaRPr lang="en-US" altLang="zh-CN"/>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编码器和解码器各6层，总共12层的Encoder-Decoder</a:t>
            </a:r>
            <a:endParaRPr lang="zh-CN" altLang="en-US"/>
          </a:p>
          <a:p>
            <a:r>
              <a:rPr lang="zh-CN" altLang="en-US"/>
              <a:t>编码器的输出会作为解码器的输入</a:t>
            </a:r>
            <a:endParaRPr lang="zh-CN" altLang="en-US"/>
          </a:p>
          <a:p>
            <a:endParaRPr lang="zh-CN" altLang="en-US"/>
          </a:p>
          <a:p>
            <a:r>
              <a:rPr lang="zh-CN" altLang="en-US"/>
              <a:t>Decoder 的输出的形状[句子字的个数，字向量维度]</a:t>
            </a:r>
            <a:endParaRPr lang="zh-CN" altLang="en-US"/>
          </a:p>
          <a:p>
            <a:r>
              <a:rPr lang="zh-CN" altLang="en-US"/>
              <a:t>可以把最后的输出看成多分类任务，也就是预测字的概率</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在self-attention需要强调的最后一点是其采用了残差网络 [5]中的short-cut结构，目的当然是解决深度学习中的退化问题</a:t>
            </a:r>
            <a:endParaRPr lang="zh-CN" altLang="en-US"/>
          </a:p>
          <a:p>
            <a:r>
              <a:rPr lang="en-US" altLang="zh-CN"/>
              <a:t>(Scaled Dot-Product Attention)</a:t>
            </a:r>
            <a:endParaRPr lang="en-US" altLang="zh-CN"/>
          </a:p>
          <a:p>
            <a:endParaRPr lang="en-US" altLang="zh-CN"/>
          </a:p>
          <a:p>
            <a:r>
              <a:rPr lang="en-US" altLang="zh-CN"/>
              <a:t>- </a:t>
            </a:r>
            <a:r>
              <a:rPr lang="zh-CN" altLang="en-US"/>
              <a:t>深度残差网络有很多旁路的支线将输入直接连到后面的层，使得后面的层可以直接学习残差，这些支路就叫做shortcut.</a:t>
            </a:r>
            <a:endParaRPr lang="zh-CN" altLang="en-US"/>
          </a:p>
          <a:p>
            <a:endParaRPr lang="zh-CN" altLang="en-US"/>
          </a:p>
          <a:p>
            <a:r>
              <a:rPr lang="en-US" altLang="zh-CN"/>
              <a:t>W - </a:t>
            </a:r>
            <a:r>
              <a:rPr lang="zh-CN" altLang="en-US"/>
              <a:t>权重矩阵，一开始随机初始化，后不断</a:t>
            </a:r>
            <a:r>
              <a:rPr lang="zh-CN" altLang="en-US"/>
              <a:t>更新</a:t>
            </a:r>
            <a:endParaRPr lang="zh-CN" altLang="en-US"/>
          </a:p>
          <a:p>
            <a:endParaRPr lang="zh-CN" altLang="en-US"/>
          </a:p>
          <a:p>
            <a:endParaRPr lang="zh-CN" altLang="en-US"/>
          </a:p>
          <a:p>
            <a:r>
              <a:rPr lang="en-US" altLang="zh-CN" u="sng"/>
              <a:t>Add &amp; Norm</a:t>
            </a:r>
            <a:r>
              <a:rPr lang="en-US" altLang="zh-CN"/>
              <a:t>: </a:t>
            </a:r>
            <a:endParaRPr lang="en-US" altLang="zh-CN"/>
          </a:p>
          <a:p>
            <a:r>
              <a:rPr lang="en-US" altLang="zh-CN"/>
              <a:t>把Multi-Head Attention的输入的a矩阵直接加上Multi-Head Attention的输出b矩阵(让network训练的更深), 得到的和为\overline{b}矩阵</a:t>
            </a:r>
            <a:endParaRPr lang="en-US" altLang="zh-CN"/>
          </a:p>
          <a:p>
            <a:endParaRPr lang="en-US" altLang="zh-CN"/>
          </a:p>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加权求和</a:t>
            </a:r>
            <a:endParaRPr lang="en-US" altLang="zh-CN"/>
          </a:p>
          <a:p>
            <a:r>
              <a:rPr lang="en-US" altLang="zh-CN"/>
              <a:t>multi-head : </a:t>
            </a:r>
            <a:r>
              <a:rPr lang="zh-CN" altLang="en-US"/>
              <a:t>为了消除qkv初始值的影响</a:t>
            </a:r>
            <a:endParaRPr lang="zh-CN" altLang="en-US"/>
          </a:p>
          <a:p>
            <a:endParaRPr lang="zh-CN" altLang="en-US"/>
          </a:p>
          <a:p>
            <a:endParaRPr lang="zh-CN" altLang="en-US"/>
          </a:p>
          <a:p>
            <a:r>
              <a:rPr lang="zh-CN" altLang="en-US"/>
              <a:t>区别：求注意力分数时，单头是整行求softmax，多头是分段求softmax</a:t>
            </a:r>
            <a:endParaRPr lang="zh-CN" altLang="en-US"/>
          </a:p>
          <a:p>
            <a:endParaRPr lang="zh-CN" altLang="en-US"/>
          </a:p>
          <a:p>
            <a:endParaRPr lang="en-US" altLang="zh-CN"/>
          </a:p>
          <a:p>
            <a:r>
              <a:rPr lang="en-US" altLang="zh-CN">
                <a:sym typeface="+mn-ea"/>
              </a:rPr>
              <a:t>Multi-head attention</a:t>
            </a:r>
            <a:r>
              <a:rPr lang="en-US" altLang="zh-CN" b="1">
                <a:sym typeface="+mn-ea"/>
              </a:rPr>
              <a:t>允许模型共同关注来自不同位置的不同表示子空间的信息</a:t>
            </a:r>
            <a:endParaRPr lang="en-US" altLang="zh-CN" b="1"/>
          </a:p>
          <a:p>
            <a:endParaRPr lang="zh-CN" altLang="en-US"/>
          </a:p>
          <a:p>
            <a:r>
              <a:rPr lang="en-US" altLang="zh-CN">
                <a:sym typeface="+mn-ea"/>
              </a:rPr>
              <a:t>Mask Multi-Head: </a:t>
            </a:r>
            <a:r>
              <a:rPr lang="zh-CN" altLang="en-US">
                <a:sym typeface="+mn-ea"/>
              </a:rPr>
              <a:t>与</a:t>
            </a:r>
            <a:r>
              <a:rPr lang="en-US" altLang="zh-CN">
                <a:sym typeface="+mn-ea"/>
              </a:rPr>
              <a:t>multi-head</a:t>
            </a:r>
            <a:r>
              <a:rPr lang="zh-CN" altLang="en-US">
                <a:sym typeface="+mn-ea"/>
              </a:rPr>
              <a:t>结构相同</a:t>
            </a:r>
            <a:r>
              <a:rPr lang="en-US" altLang="zh-CN">
                <a:sym typeface="+mn-ea"/>
              </a:rPr>
              <a:t>, </a:t>
            </a:r>
            <a:r>
              <a:rPr lang="zh-CN" altLang="en-US">
                <a:sym typeface="+mn-ea"/>
              </a:rPr>
              <a:t>输入为被掩盖的数据</a:t>
            </a:r>
            <a:r>
              <a:rPr lang="en-US" altLang="zh-CN">
                <a:sym typeface="+mn-ea"/>
              </a:rPr>
              <a:t> - &gt; </a:t>
            </a:r>
            <a:r>
              <a:rPr lang="zh-CN" altLang="en-US">
                <a:sym typeface="+mn-ea"/>
              </a:rPr>
              <a:t>在</a:t>
            </a:r>
            <a:r>
              <a:rPr lang="en-US" altLang="zh-CN">
                <a:sym typeface="+mn-ea"/>
              </a:rPr>
              <a:t>decoder</a:t>
            </a:r>
            <a:r>
              <a:rPr lang="zh-CN" altLang="en-US">
                <a:sym typeface="+mn-ea"/>
              </a:rPr>
              <a:t>中</a:t>
            </a:r>
            <a:r>
              <a:rPr lang="zh-CN" altLang="en-US">
                <a:sym typeface="+mn-ea"/>
              </a:rPr>
              <a:t>出现</a:t>
            </a:r>
            <a:endParaRPr lang="zh-CN" altLang="en-U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a:sym typeface="+mn-ea"/>
              </a:rPr>
              <a:t>Transformer 最初是为机器翻译而设计的，但由于其灵活的架构，已被广泛应用于除 NLP 之外的各个领域，包括 CV 和音频处理</a:t>
            </a:r>
            <a:endParaRPr lang="zh-CN" altLang="en-US"/>
          </a:p>
          <a:p>
            <a:endParaRPr lang="zh-CN" altLang="en-US"/>
          </a:p>
          <a:p>
            <a:r>
              <a:rPr lang="zh-CN" altLang="en-US"/>
              <a:t>在 NLP 领域，常见如 BERT、GPT-3 等</a:t>
            </a:r>
            <a:endParaRPr lang="zh-CN" altLang="en-US"/>
          </a:p>
          <a:p>
            <a:r>
              <a:rPr lang="en-US" altLang="zh-CN"/>
              <a:t> bert - Bidirectional Encoder Representations from Transformers (BERT)</a:t>
            </a:r>
            <a:endParaRPr lang="en-US" altLang="zh-CN"/>
          </a:p>
          <a:p>
            <a:r>
              <a:rPr lang="en-US" altLang="zh-CN"/>
              <a:t>BERT：双向 预训练语言模型+fine-tuning（微调 - 微调是一种迁移学习方法，其中预训练模型的权重根据新数据进行训练）</a:t>
            </a:r>
            <a:endParaRPr lang="en-US" altLang="zh-CN"/>
          </a:p>
          <a:p>
            <a:r>
              <a:rPr lang="en-US" altLang="zh-CN"/>
              <a:t>GPT：自回归 预训练语言模型+Prompting（指示/提示)</a:t>
            </a:r>
            <a:endParaRPr lang="en-US" altLang="zh-CN"/>
          </a:p>
          <a:p>
            <a:endParaRPr lang="zh-CN" altLang="en-US"/>
          </a:p>
          <a:p>
            <a:r>
              <a:rPr lang="zh-CN" altLang="en-US"/>
              <a:t>NLP中用于定位关键token或者特征</a:t>
            </a:r>
            <a:endParaRPr lang="zh-CN" altLang="en-US"/>
          </a:p>
          <a:p>
            <a:endParaRPr lang="zh-CN" altLang="en-US"/>
          </a:p>
          <a:p>
            <a:r>
              <a:rPr lang="en-US" altLang="zh-CN"/>
              <a:t>* Transformer作为预训练语言模型中的特征提取器应用</a:t>
            </a:r>
            <a:endParaRPr lang="en-US" altLang="zh-CN"/>
          </a:p>
          <a:p>
            <a:endParaRPr lang="en-US" altLang="zh-CN"/>
          </a:p>
          <a:p>
            <a:r>
              <a:rPr lang="en-US" altLang="zh-CN" b="1"/>
              <a:t>ASR-任意多语种语音识别 (ASR) 数据集</a:t>
            </a:r>
            <a:endParaRPr lang="en-US" altLang="zh-CN" b="1"/>
          </a:p>
          <a:p>
            <a:r>
              <a:rPr lang="zh-CN" altLang="en-US" u="sng"/>
              <a:t>Whisper </a:t>
            </a:r>
            <a:r>
              <a:rPr lang="zh-CN" altLang="en-US"/>
              <a:t>是一系列用于自动语音识别 (automatic speech recognition，ASR) 的预训练模型，它由来自于 OpenAI 的 Alec Radford 等人于 2022 年 9 月 发布</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0" Type="http://schemas.openxmlformats.org/officeDocument/2006/relationships/tags" Target="../tags/tag15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0" Type="http://schemas.openxmlformats.org/officeDocument/2006/relationships/tags" Target="../tags/tag171.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1012375" y="2208442"/>
            <a:ext cx="0" cy="1959429"/>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3"/>
            </p:custDataLst>
          </p:nvPr>
        </p:nvSpPr>
        <p:spPr>
          <a:xfrm>
            <a:off x="1147321" y="2410559"/>
            <a:ext cx="6342035" cy="1200329"/>
          </a:xfrm>
        </p:spPr>
        <p:txBody>
          <a:bodyPr anchor="b">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p:custDataLst>
              <p:tags r:id="rId4"/>
            </p:custDataLst>
          </p:nvPr>
        </p:nvSpPr>
        <p:spPr>
          <a:xfrm>
            <a:off x="1147321" y="3617616"/>
            <a:ext cx="6342035" cy="424732"/>
          </a:xfrm>
        </p:spPr>
        <p:txBody>
          <a:bodyPr>
            <a:normAutofit/>
          </a:bodyPr>
          <a:lstStyle>
            <a:lvl1pPr marL="0" indent="0" algn="dis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5"/>
            </p:custDataLst>
          </p:nvPr>
        </p:nvSpPr>
        <p:spPr/>
        <p:txBody>
          <a:bodyPr/>
          <a:lstStyle/>
          <a:p>
            <a:fld id="{74B5680B-694D-4537-8E23-3859F52D281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CC84C3FB-EA17-4F4A-BAED-BA5A19C59E6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dirty="0"/>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椭圆 9"/>
          <p:cNvSpPr/>
          <p:nvPr>
            <p:custDataLst>
              <p:tags r:id="rId2"/>
            </p:custDataLst>
          </p:nvPr>
        </p:nvSpPr>
        <p:spPr>
          <a:xfrm>
            <a:off x="5185138" y="1219201"/>
            <a:ext cx="4359725" cy="435972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12" name="椭圆 11"/>
          <p:cNvSpPr/>
          <p:nvPr>
            <p:custDataLst>
              <p:tags r:id="rId3"/>
            </p:custDataLst>
          </p:nvPr>
        </p:nvSpPr>
        <p:spPr>
          <a:xfrm>
            <a:off x="6047104"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9"/>
          <p:cNvSpPr>
            <a:spLocks noEditPoints="1"/>
          </p:cNvSpPr>
          <p:nvPr>
            <p:custDataLst>
              <p:tags r:id="rId4"/>
            </p:custDataLst>
          </p:nvPr>
        </p:nvSpPr>
        <p:spPr bwMode="auto">
          <a:xfrm>
            <a:off x="6105702" y="4427104"/>
            <a:ext cx="400965" cy="327526"/>
          </a:xfrm>
          <a:custGeom>
            <a:avLst/>
            <a:gdLst>
              <a:gd name="T0" fmla="*/ 470 w 694"/>
              <a:gd name="T1" fmla="*/ 171 h 565"/>
              <a:gd name="T2" fmla="*/ 493 w 694"/>
              <a:gd name="T3" fmla="*/ 172 h 565"/>
              <a:gd name="T4" fmla="*/ 246 w 694"/>
              <a:gd name="T5" fmla="*/ 0 h 565"/>
              <a:gd name="T6" fmla="*/ 0 w 694"/>
              <a:gd name="T7" fmla="*/ 209 h 565"/>
              <a:gd name="T8" fmla="*/ 99 w 694"/>
              <a:gd name="T9" fmla="*/ 374 h 565"/>
              <a:gd name="T10" fmla="*/ 74 w 694"/>
              <a:gd name="T11" fmla="*/ 448 h 565"/>
              <a:gd name="T12" fmla="*/ 160 w 694"/>
              <a:gd name="T13" fmla="*/ 405 h 565"/>
              <a:gd name="T14" fmla="*/ 246 w 694"/>
              <a:gd name="T15" fmla="*/ 418 h 565"/>
              <a:gd name="T16" fmla="*/ 269 w 694"/>
              <a:gd name="T17" fmla="*/ 417 h 565"/>
              <a:gd name="T18" fmla="*/ 261 w 694"/>
              <a:gd name="T19" fmla="*/ 365 h 565"/>
              <a:gd name="T20" fmla="*/ 470 w 694"/>
              <a:gd name="T21" fmla="*/ 171 h 565"/>
              <a:gd name="T22" fmla="*/ 338 w 694"/>
              <a:gd name="T23" fmla="*/ 104 h 565"/>
              <a:gd name="T24" fmla="*/ 368 w 694"/>
              <a:gd name="T25" fmla="*/ 135 h 565"/>
              <a:gd name="T26" fmla="*/ 338 w 694"/>
              <a:gd name="T27" fmla="*/ 166 h 565"/>
              <a:gd name="T28" fmla="*/ 301 w 694"/>
              <a:gd name="T29" fmla="*/ 135 h 565"/>
              <a:gd name="T30" fmla="*/ 338 w 694"/>
              <a:gd name="T31" fmla="*/ 104 h 565"/>
              <a:gd name="T32" fmla="*/ 166 w 694"/>
              <a:gd name="T33" fmla="*/ 166 h 565"/>
              <a:gd name="T34" fmla="*/ 129 w 694"/>
              <a:gd name="T35" fmla="*/ 135 h 565"/>
              <a:gd name="T36" fmla="*/ 166 w 694"/>
              <a:gd name="T37" fmla="*/ 104 h 565"/>
              <a:gd name="T38" fmla="*/ 197 w 694"/>
              <a:gd name="T39" fmla="*/ 135 h 565"/>
              <a:gd name="T40" fmla="*/ 166 w 694"/>
              <a:gd name="T41" fmla="*/ 166 h 565"/>
              <a:gd name="T42" fmla="*/ 694 w 694"/>
              <a:gd name="T43" fmla="*/ 362 h 565"/>
              <a:gd name="T44" fmla="*/ 485 w 694"/>
              <a:gd name="T45" fmla="*/ 184 h 565"/>
              <a:gd name="T46" fmla="*/ 277 w 694"/>
              <a:gd name="T47" fmla="*/ 362 h 565"/>
              <a:gd name="T48" fmla="*/ 485 w 694"/>
              <a:gd name="T49" fmla="*/ 540 h 565"/>
              <a:gd name="T50" fmla="*/ 559 w 694"/>
              <a:gd name="T51" fmla="*/ 528 h 565"/>
              <a:gd name="T52" fmla="*/ 626 w 694"/>
              <a:gd name="T53" fmla="*/ 565 h 565"/>
              <a:gd name="T54" fmla="*/ 608 w 694"/>
              <a:gd name="T55" fmla="*/ 503 h 565"/>
              <a:gd name="T56" fmla="*/ 694 w 694"/>
              <a:gd name="T57" fmla="*/ 362 h 565"/>
              <a:gd name="T58" fmla="*/ 418 w 694"/>
              <a:gd name="T59" fmla="*/ 331 h 565"/>
              <a:gd name="T60" fmla="*/ 393 w 694"/>
              <a:gd name="T61" fmla="*/ 307 h 565"/>
              <a:gd name="T62" fmla="*/ 418 w 694"/>
              <a:gd name="T63" fmla="*/ 282 h 565"/>
              <a:gd name="T64" fmla="*/ 448 w 694"/>
              <a:gd name="T65" fmla="*/ 307 h 565"/>
              <a:gd name="T66" fmla="*/ 418 w 694"/>
              <a:gd name="T67" fmla="*/ 331 h 565"/>
              <a:gd name="T68" fmla="*/ 552 w 694"/>
              <a:gd name="T69" fmla="*/ 331 h 565"/>
              <a:gd name="T70" fmla="*/ 528 w 694"/>
              <a:gd name="T71" fmla="*/ 307 h 565"/>
              <a:gd name="T72" fmla="*/ 552 w 694"/>
              <a:gd name="T73" fmla="*/ 282 h 565"/>
              <a:gd name="T74" fmla="*/ 583 w 694"/>
              <a:gd name="T75" fmla="*/ 307 h 565"/>
              <a:gd name="T76" fmla="*/ 552 w 694"/>
              <a:gd name="T77" fmla="*/ 33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4" h="565">
                <a:moveTo>
                  <a:pt x="470" y="171"/>
                </a:moveTo>
                <a:cubicBezTo>
                  <a:pt x="478" y="171"/>
                  <a:pt x="485" y="172"/>
                  <a:pt x="493" y="172"/>
                </a:cubicBezTo>
                <a:cubicBezTo>
                  <a:pt x="472" y="74"/>
                  <a:pt x="366" y="0"/>
                  <a:pt x="246" y="0"/>
                </a:cubicBezTo>
                <a:cubicBezTo>
                  <a:pt x="111" y="0"/>
                  <a:pt x="0" y="92"/>
                  <a:pt x="0" y="209"/>
                </a:cubicBezTo>
                <a:cubicBezTo>
                  <a:pt x="0" y="276"/>
                  <a:pt x="37" y="331"/>
                  <a:pt x="99" y="374"/>
                </a:cubicBezTo>
                <a:cubicBezTo>
                  <a:pt x="74" y="448"/>
                  <a:pt x="74" y="448"/>
                  <a:pt x="74" y="448"/>
                </a:cubicBezTo>
                <a:cubicBezTo>
                  <a:pt x="160" y="405"/>
                  <a:pt x="160" y="405"/>
                  <a:pt x="160" y="405"/>
                </a:cubicBezTo>
                <a:cubicBezTo>
                  <a:pt x="191" y="411"/>
                  <a:pt x="215" y="418"/>
                  <a:pt x="246" y="418"/>
                </a:cubicBezTo>
                <a:cubicBezTo>
                  <a:pt x="253" y="418"/>
                  <a:pt x="261" y="417"/>
                  <a:pt x="269" y="417"/>
                </a:cubicBezTo>
                <a:cubicBezTo>
                  <a:pt x="264" y="400"/>
                  <a:pt x="261" y="383"/>
                  <a:pt x="261" y="365"/>
                </a:cubicBezTo>
                <a:cubicBezTo>
                  <a:pt x="261" y="258"/>
                  <a:pt x="353" y="171"/>
                  <a:pt x="470" y="171"/>
                </a:cubicBezTo>
                <a:close/>
                <a:moveTo>
                  <a:pt x="338" y="104"/>
                </a:moveTo>
                <a:cubicBezTo>
                  <a:pt x="356" y="104"/>
                  <a:pt x="368" y="117"/>
                  <a:pt x="368" y="135"/>
                </a:cubicBezTo>
                <a:cubicBezTo>
                  <a:pt x="368" y="153"/>
                  <a:pt x="356" y="166"/>
                  <a:pt x="338" y="166"/>
                </a:cubicBezTo>
                <a:cubicBezTo>
                  <a:pt x="319" y="166"/>
                  <a:pt x="301" y="153"/>
                  <a:pt x="301" y="135"/>
                </a:cubicBezTo>
                <a:cubicBezTo>
                  <a:pt x="301" y="117"/>
                  <a:pt x="319" y="104"/>
                  <a:pt x="338" y="104"/>
                </a:cubicBezTo>
                <a:close/>
                <a:moveTo>
                  <a:pt x="166" y="166"/>
                </a:moveTo>
                <a:cubicBezTo>
                  <a:pt x="148" y="166"/>
                  <a:pt x="129" y="153"/>
                  <a:pt x="129" y="135"/>
                </a:cubicBezTo>
                <a:cubicBezTo>
                  <a:pt x="129" y="117"/>
                  <a:pt x="148" y="104"/>
                  <a:pt x="166" y="104"/>
                </a:cubicBezTo>
                <a:cubicBezTo>
                  <a:pt x="184" y="104"/>
                  <a:pt x="197" y="117"/>
                  <a:pt x="197" y="135"/>
                </a:cubicBezTo>
                <a:cubicBezTo>
                  <a:pt x="197" y="153"/>
                  <a:pt x="184" y="166"/>
                  <a:pt x="166" y="166"/>
                </a:cubicBezTo>
                <a:close/>
                <a:moveTo>
                  <a:pt x="694" y="362"/>
                </a:moveTo>
                <a:cubicBezTo>
                  <a:pt x="694" y="264"/>
                  <a:pt x="595" y="184"/>
                  <a:pt x="485" y="184"/>
                </a:cubicBezTo>
                <a:cubicBezTo>
                  <a:pt x="368" y="184"/>
                  <a:pt x="277" y="264"/>
                  <a:pt x="277" y="362"/>
                </a:cubicBezTo>
                <a:cubicBezTo>
                  <a:pt x="277" y="460"/>
                  <a:pt x="368" y="540"/>
                  <a:pt x="485" y="540"/>
                </a:cubicBezTo>
                <a:cubicBezTo>
                  <a:pt x="510" y="540"/>
                  <a:pt x="534" y="534"/>
                  <a:pt x="559" y="528"/>
                </a:cubicBezTo>
                <a:cubicBezTo>
                  <a:pt x="626" y="565"/>
                  <a:pt x="626" y="565"/>
                  <a:pt x="626" y="565"/>
                </a:cubicBezTo>
                <a:cubicBezTo>
                  <a:pt x="608" y="503"/>
                  <a:pt x="608" y="503"/>
                  <a:pt x="608" y="503"/>
                </a:cubicBezTo>
                <a:cubicBezTo>
                  <a:pt x="657" y="466"/>
                  <a:pt x="694" y="418"/>
                  <a:pt x="694" y="362"/>
                </a:cubicBezTo>
                <a:close/>
                <a:moveTo>
                  <a:pt x="418" y="331"/>
                </a:moveTo>
                <a:cubicBezTo>
                  <a:pt x="405" y="331"/>
                  <a:pt x="393" y="319"/>
                  <a:pt x="393" y="307"/>
                </a:cubicBezTo>
                <a:cubicBezTo>
                  <a:pt x="393" y="295"/>
                  <a:pt x="405" y="282"/>
                  <a:pt x="418" y="282"/>
                </a:cubicBezTo>
                <a:cubicBezTo>
                  <a:pt x="436" y="282"/>
                  <a:pt x="448" y="295"/>
                  <a:pt x="448" y="307"/>
                </a:cubicBezTo>
                <a:cubicBezTo>
                  <a:pt x="448" y="319"/>
                  <a:pt x="436" y="331"/>
                  <a:pt x="418" y="331"/>
                </a:cubicBezTo>
                <a:close/>
                <a:moveTo>
                  <a:pt x="552" y="331"/>
                </a:moveTo>
                <a:cubicBezTo>
                  <a:pt x="540" y="331"/>
                  <a:pt x="528" y="319"/>
                  <a:pt x="528" y="307"/>
                </a:cubicBezTo>
                <a:cubicBezTo>
                  <a:pt x="528" y="295"/>
                  <a:pt x="540" y="282"/>
                  <a:pt x="552" y="282"/>
                </a:cubicBezTo>
                <a:cubicBezTo>
                  <a:pt x="571" y="282"/>
                  <a:pt x="583" y="295"/>
                  <a:pt x="583" y="307"/>
                </a:cubicBezTo>
                <a:cubicBezTo>
                  <a:pt x="583" y="319"/>
                  <a:pt x="571" y="331"/>
                  <a:pt x="552" y="331"/>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4" name="椭圆 13"/>
          <p:cNvSpPr/>
          <p:nvPr>
            <p:custDataLst>
              <p:tags r:id="rId5"/>
            </p:custDataLst>
          </p:nvPr>
        </p:nvSpPr>
        <p:spPr>
          <a:xfrm>
            <a:off x="7105920"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custDataLst>
              <p:tags r:id="rId6"/>
            </p:custDataLst>
          </p:nvPr>
        </p:nvSpPr>
        <p:spPr>
          <a:xfrm>
            <a:off x="8164736"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稻壳儿小白白(http://dwz.cn/Wu2UP)"/>
          <p:cNvSpPr/>
          <p:nvPr>
            <p:custDataLst>
              <p:tags r:id="rId7"/>
            </p:custDataLst>
          </p:nvPr>
        </p:nvSpPr>
        <p:spPr>
          <a:xfrm>
            <a:off x="7196860" y="4387350"/>
            <a:ext cx="336281" cy="407035"/>
          </a:xfrm>
          <a:custGeom>
            <a:avLst/>
            <a:gdLst/>
            <a:ahLst/>
            <a:cxnLst>
              <a:cxn ang="0">
                <a:pos x="40563" y="133577"/>
              </a:cxn>
              <a:cxn ang="0">
                <a:pos x="47324" y="120219"/>
              </a:cxn>
              <a:cxn ang="0">
                <a:pos x="54084" y="100183"/>
              </a:cxn>
              <a:cxn ang="0">
                <a:pos x="108169" y="13358"/>
              </a:cxn>
              <a:cxn ang="0">
                <a:pos x="169013" y="0"/>
              </a:cxn>
              <a:cxn ang="0">
                <a:pos x="216337" y="13358"/>
              </a:cxn>
              <a:cxn ang="0">
                <a:pos x="277182" y="106861"/>
              </a:cxn>
              <a:cxn ang="0">
                <a:pos x="277182" y="106861"/>
              </a:cxn>
              <a:cxn ang="0">
                <a:pos x="290703" y="133577"/>
              </a:cxn>
              <a:cxn ang="0">
                <a:pos x="283942" y="146934"/>
              </a:cxn>
              <a:cxn ang="0">
                <a:pos x="283942" y="146934"/>
              </a:cxn>
              <a:cxn ang="0">
                <a:pos x="317745" y="220402"/>
              </a:cxn>
              <a:cxn ang="0">
                <a:pos x="304224" y="253796"/>
              </a:cxn>
              <a:cxn ang="0">
                <a:pos x="283942" y="227080"/>
              </a:cxn>
              <a:cxn ang="0">
                <a:pos x="283942" y="227080"/>
              </a:cxn>
              <a:cxn ang="0">
                <a:pos x="283942" y="233759"/>
              </a:cxn>
              <a:cxn ang="0">
                <a:pos x="256900" y="273832"/>
              </a:cxn>
              <a:cxn ang="0">
                <a:pos x="290703" y="293869"/>
              </a:cxn>
              <a:cxn ang="0">
                <a:pos x="290703" y="300548"/>
              </a:cxn>
              <a:cxn ang="0">
                <a:pos x="229858" y="320584"/>
              </a:cxn>
              <a:cxn ang="0">
                <a:pos x="169013" y="307226"/>
              </a:cxn>
              <a:cxn ang="0">
                <a:pos x="155492" y="307226"/>
              </a:cxn>
              <a:cxn ang="0">
                <a:pos x="101408" y="320584"/>
              </a:cxn>
              <a:cxn ang="0">
                <a:pos x="33803" y="300548"/>
              </a:cxn>
              <a:cxn ang="0">
                <a:pos x="47324" y="280511"/>
              </a:cxn>
              <a:cxn ang="0">
                <a:pos x="60845" y="273832"/>
              </a:cxn>
              <a:cxn ang="0">
                <a:pos x="60845" y="273832"/>
              </a:cxn>
              <a:cxn ang="0">
                <a:pos x="60845" y="273832"/>
              </a:cxn>
              <a:cxn ang="0">
                <a:pos x="60845" y="273832"/>
              </a:cxn>
              <a:cxn ang="0">
                <a:pos x="33803" y="227080"/>
              </a:cxn>
              <a:cxn ang="0">
                <a:pos x="27042" y="227080"/>
              </a:cxn>
              <a:cxn ang="0">
                <a:pos x="27042" y="227080"/>
              </a:cxn>
              <a:cxn ang="0">
                <a:pos x="6761" y="247117"/>
              </a:cxn>
              <a:cxn ang="0">
                <a:pos x="6761" y="247117"/>
              </a:cxn>
              <a:cxn ang="0">
                <a:pos x="0" y="247117"/>
              </a:cxn>
              <a:cxn ang="0">
                <a:pos x="0" y="227080"/>
              </a:cxn>
              <a:cxn ang="0">
                <a:pos x="40563" y="146934"/>
              </a:cxn>
              <a:cxn ang="0">
                <a:pos x="40563" y="133577"/>
              </a:cxn>
            </a:cxnLst>
            <a:rect l="0" t="0" r="0" b="0"/>
            <a:pathLst>
              <a:path w="47" h="48">
                <a:moveTo>
                  <a:pt x="6" y="20"/>
                </a:moveTo>
                <a:cubicBezTo>
                  <a:pt x="6" y="20"/>
                  <a:pt x="7" y="18"/>
                  <a:pt x="7" y="18"/>
                </a:cubicBezTo>
                <a:cubicBezTo>
                  <a:pt x="7" y="17"/>
                  <a:pt x="7" y="16"/>
                  <a:pt x="8" y="15"/>
                </a:cubicBezTo>
                <a:cubicBezTo>
                  <a:pt x="8" y="10"/>
                  <a:pt x="12" y="4"/>
                  <a:pt x="16" y="2"/>
                </a:cubicBezTo>
                <a:cubicBezTo>
                  <a:pt x="19" y="1"/>
                  <a:pt x="22" y="0"/>
                  <a:pt x="25" y="0"/>
                </a:cubicBezTo>
                <a:cubicBezTo>
                  <a:pt x="27" y="0"/>
                  <a:pt x="30" y="1"/>
                  <a:pt x="32" y="2"/>
                </a:cubicBezTo>
                <a:cubicBezTo>
                  <a:pt x="38" y="4"/>
                  <a:pt x="40" y="9"/>
                  <a:pt x="41" y="16"/>
                </a:cubicBezTo>
                <a:cubicBezTo>
                  <a:pt x="41" y="16"/>
                  <a:pt x="41" y="16"/>
                  <a:pt x="41" y="16"/>
                </a:cubicBezTo>
                <a:cubicBezTo>
                  <a:pt x="42" y="17"/>
                  <a:pt x="43" y="18"/>
                  <a:pt x="43" y="20"/>
                </a:cubicBezTo>
                <a:cubicBezTo>
                  <a:pt x="43" y="20"/>
                  <a:pt x="42" y="21"/>
                  <a:pt x="42" y="22"/>
                </a:cubicBezTo>
                <a:cubicBezTo>
                  <a:pt x="42" y="22"/>
                  <a:pt x="42" y="22"/>
                  <a:pt x="42" y="22"/>
                </a:cubicBezTo>
                <a:cubicBezTo>
                  <a:pt x="45" y="26"/>
                  <a:pt x="47" y="29"/>
                  <a:pt x="47" y="33"/>
                </a:cubicBezTo>
                <a:cubicBezTo>
                  <a:pt x="47" y="34"/>
                  <a:pt x="46" y="38"/>
                  <a:pt x="45" y="38"/>
                </a:cubicBezTo>
                <a:cubicBezTo>
                  <a:pt x="44" y="38"/>
                  <a:pt x="43" y="35"/>
                  <a:pt x="42" y="34"/>
                </a:cubicBezTo>
                <a:cubicBezTo>
                  <a:pt x="42" y="34"/>
                  <a:pt x="42" y="34"/>
                  <a:pt x="42" y="34"/>
                </a:cubicBezTo>
                <a:cubicBezTo>
                  <a:pt x="42" y="35"/>
                  <a:pt x="42" y="35"/>
                  <a:pt x="42" y="35"/>
                </a:cubicBezTo>
                <a:cubicBezTo>
                  <a:pt x="41" y="37"/>
                  <a:pt x="40" y="39"/>
                  <a:pt x="38" y="41"/>
                </a:cubicBezTo>
                <a:cubicBezTo>
                  <a:pt x="40" y="42"/>
                  <a:pt x="42" y="42"/>
                  <a:pt x="43" y="44"/>
                </a:cubicBezTo>
                <a:cubicBezTo>
                  <a:pt x="43" y="45"/>
                  <a:pt x="43" y="45"/>
                  <a:pt x="43" y="45"/>
                </a:cubicBezTo>
                <a:cubicBezTo>
                  <a:pt x="41" y="48"/>
                  <a:pt x="37" y="48"/>
                  <a:pt x="34" y="48"/>
                </a:cubicBezTo>
                <a:cubicBezTo>
                  <a:pt x="31" y="48"/>
                  <a:pt x="29" y="47"/>
                  <a:pt x="25" y="46"/>
                </a:cubicBezTo>
                <a:cubicBezTo>
                  <a:pt x="25" y="46"/>
                  <a:pt x="24" y="46"/>
                  <a:pt x="23" y="46"/>
                </a:cubicBezTo>
                <a:cubicBezTo>
                  <a:pt x="21" y="48"/>
                  <a:pt x="18" y="48"/>
                  <a:pt x="15" y="48"/>
                </a:cubicBezTo>
                <a:cubicBezTo>
                  <a:pt x="13" y="48"/>
                  <a:pt x="5" y="48"/>
                  <a:pt x="5" y="45"/>
                </a:cubicBezTo>
                <a:cubicBezTo>
                  <a:pt x="5" y="43"/>
                  <a:pt x="6" y="43"/>
                  <a:pt x="7" y="42"/>
                </a:cubicBezTo>
                <a:cubicBezTo>
                  <a:pt x="7" y="42"/>
                  <a:pt x="8" y="41"/>
                  <a:pt x="9" y="41"/>
                </a:cubicBezTo>
                <a:cubicBezTo>
                  <a:pt x="9" y="41"/>
                  <a:pt x="9" y="41"/>
                  <a:pt x="9" y="41"/>
                </a:cubicBezTo>
                <a:cubicBezTo>
                  <a:pt x="9" y="41"/>
                  <a:pt x="9" y="41"/>
                  <a:pt x="9" y="41"/>
                </a:cubicBezTo>
                <a:cubicBezTo>
                  <a:pt x="9" y="41"/>
                  <a:pt x="9" y="41"/>
                  <a:pt x="9" y="41"/>
                </a:cubicBezTo>
                <a:cubicBezTo>
                  <a:pt x="8" y="40"/>
                  <a:pt x="5" y="36"/>
                  <a:pt x="5" y="34"/>
                </a:cubicBezTo>
                <a:cubicBezTo>
                  <a:pt x="4" y="34"/>
                  <a:pt x="4" y="34"/>
                  <a:pt x="4" y="34"/>
                </a:cubicBezTo>
                <a:cubicBezTo>
                  <a:pt x="4" y="34"/>
                  <a:pt x="4" y="34"/>
                  <a:pt x="4" y="34"/>
                </a:cubicBezTo>
                <a:cubicBezTo>
                  <a:pt x="4" y="36"/>
                  <a:pt x="2" y="37"/>
                  <a:pt x="1" y="37"/>
                </a:cubicBezTo>
                <a:cubicBezTo>
                  <a:pt x="1" y="37"/>
                  <a:pt x="1" y="37"/>
                  <a:pt x="1" y="37"/>
                </a:cubicBezTo>
                <a:cubicBezTo>
                  <a:pt x="0" y="37"/>
                  <a:pt x="0" y="37"/>
                  <a:pt x="0" y="37"/>
                </a:cubicBezTo>
                <a:cubicBezTo>
                  <a:pt x="0" y="36"/>
                  <a:pt x="0" y="35"/>
                  <a:pt x="0" y="34"/>
                </a:cubicBezTo>
                <a:cubicBezTo>
                  <a:pt x="0" y="29"/>
                  <a:pt x="2" y="25"/>
                  <a:pt x="6" y="22"/>
                </a:cubicBezTo>
                <a:cubicBezTo>
                  <a:pt x="6" y="21"/>
                  <a:pt x="6" y="21"/>
                  <a:pt x="6" y="20"/>
                </a:cubicBezTo>
                <a:close/>
              </a:path>
            </a:pathLst>
          </a:custGeom>
          <a:solidFill>
            <a:schemeClr val="accent6"/>
          </a:solidFill>
          <a:ln w="9525">
            <a:noFill/>
          </a:ln>
        </p:spPr>
        <p:txBody>
          <a:bodyPr/>
          <a:lstStyle/>
          <a:p>
            <a:endParaRPr lang="zh-CN" altLang="en-US"/>
          </a:p>
        </p:txBody>
      </p:sp>
      <p:sp>
        <p:nvSpPr>
          <p:cNvPr id="17" name="Freeform 123"/>
          <p:cNvSpPr>
            <a:spLocks noEditPoints="1"/>
          </p:cNvSpPr>
          <p:nvPr>
            <p:custDataLst>
              <p:tags r:id="rId8"/>
            </p:custDataLst>
          </p:nvPr>
        </p:nvSpPr>
        <p:spPr bwMode="auto">
          <a:xfrm>
            <a:off x="8219072" y="4468146"/>
            <a:ext cx="353137" cy="281759"/>
          </a:xfrm>
          <a:custGeom>
            <a:avLst/>
            <a:gdLst>
              <a:gd name="T0" fmla="*/ 98 w 119"/>
              <a:gd name="T1" fmla="*/ 40 h 95"/>
              <a:gd name="T2" fmla="*/ 95 w 119"/>
              <a:gd name="T3" fmla="*/ 36 h 95"/>
              <a:gd name="T4" fmla="*/ 94 w 119"/>
              <a:gd name="T5" fmla="*/ 22 h 95"/>
              <a:gd name="T6" fmla="*/ 69 w 119"/>
              <a:gd name="T7" fmla="*/ 23 h 95"/>
              <a:gd name="T8" fmla="*/ 65 w 119"/>
              <a:gd name="T9" fmla="*/ 16 h 95"/>
              <a:gd name="T10" fmla="*/ 45 w 119"/>
              <a:gd name="T11" fmla="*/ 6 h 95"/>
              <a:gd name="T12" fmla="*/ 11 w 119"/>
              <a:gd name="T13" fmla="*/ 34 h 95"/>
              <a:gd name="T14" fmla="*/ 1 w 119"/>
              <a:gd name="T15" fmla="*/ 60 h 95"/>
              <a:gd name="T16" fmla="*/ 51 w 119"/>
              <a:gd name="T17" fmla="*/ 93 h 95"/>
              <a:gd name="T18" fmla="*/ 110 w 119"/>
              <a:gd name="T19" fmla="*/ 67 h 95"/>
              <a:gd name="T20" fmla="*/ 98 w 119"/>
              <a:gd name="T21" fmla="*/ 40 h 95"/>
              <a:gd name="T22" fmla="*/ 52 w 119"/>
              <a:gd name="T23" fmla="*/ 86 h 95"/>
              <a:gd name="T24" fmla="*/ 14 w 119"/>
              <a:gd name="T25" fmla="*/ 62 h 95"/>
              <a:gd name="T26" fmla="*/ 52 w 119"/>
              <a:gd name="T27" fmla="*/ 35 h 95"/>
              <a:gd name="T28" fmla="*/ 91 w 119"/>
              <a:gd name="T29" fmla="*/ 57 h 95"/>
              <a:gd name="T30" fmla="*/ 52 w 119"/>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95">
                <a:moveTo>
                  <a:pt x="98" y="40"/>
                </a:moveTo>
                <a:cubicBezTo>
                  <a:pt x="93" y="39"/>
                  <a:pt x="95" y="36"/>
                  <a:pt x="95" y="36"/>
                </a:cubicBezTo>
                <a:cubicBezTo>
                  <a:pt x="95" y="36"/>
                  <a:pt x="100" y="28"/>
                  <a:pt x="94" y="22"/>
                </a:cubicBezTo>
                <a:cubicBezTo>
                  <a:pt x="87" y="14"/>
                  <a:pt x="69" y="23"/>
                  <a:pt x="69" y="23"/>
                </a:cubicBezTo>
                <a:cubicBezTo>
                  <a:pt x="62" y="25"/>
                  <a:pt x="64" y="22"/>
                  <a:pt x="65" y="16"/>
                </a:cubicBezTo>
                <a:cubicBezTo>
                  <a:pt x="65" y="10"/>
                  <a:pt x="63" y="0"/>
                  <a:pt x="45" y="6"/>
                </a:cubicBezTo>
                <a:cubicBezTo>
                  <a:pt x="26" y="12"/>
                  <a:pt x="11" y="34"/>
                  <a:pt x="11" y="34"/>
                </a:cubicBezTo>
                <a:cubicBezTo>
                  <a:pt x="0" y="49"/>
                  <a:pt x="1" y="60"/>
                  <a:pt x="1" y="60"/>
                </a:cubicBezTo>
                <a:cubicBezTo>
                  <a:pt x="4" y="85"/>
                  <a:pt x="30" y="91"/>
                  <a:pt x="51" y="93"/>
                </a:cubicBezTo>
                <a:cubicBezTo>
                  <a:pt x="72" y="95"/>
                  <a:pt x="102" y="86"/>
                  <a:pt x="110" y="67"/>
                </a:cubicBezTo>
                <a:cubicBezTo>
                  <a:pt x="119" y="48"/>
                  <a:pt x="103" y="41"/>
                  <a:pt x="98" y="40"/>
                </a:cubicBezTo>
                <a:close/>
                <a:moveTo>
                  <a:pt x="52" y="86"/>
                </a:moveTo>
                <a:cubicBezTo>
                  <a:pt x="31" y="87"/>
                  <a:pt x="14" y="76"/>
                  <a:pt x="14" y="62"/>
                </a:cubicBezTo>
                <a:cubicBezTo>
                  <a:pt x="14" y="48"/>
                  <a:pt x="31" y="36"/>
                  <a:pt x="52" y="35"/>
                </a:cubicBezTo>
                <a:cubicBezTo>
                  <a:pt x="74" y="34"/>
                  <a:pt x="91" y="43"/>
                  <a:pt x="91" y="57"/>
                </a:cubicBezTo>
                <a:cubicBezTo>
                  <a:pt x="91" y="72"/>
                  <a:pt x="74" y="85"/>
                  <a:pt x="52" y="86"/>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8" name="Freeform 124"/>
          <p:cNvSpPr>
            <a:spLocks noEditPoints="1"/>
          </p:cNvSpPr>
          <p:nvPr>
            <p:custDataLst>
              <p:tags r:id="rId9"/>
            </p:custDataLst>
          </p:nvPr>
        </p:nvSpPr>
        <p:spPr bwMode="auto">
          <a:xfrm>
            <a:off x="8299216" y="4592119"/>
            <a:ext cx="139002" cy="123974"/>
          </a:xfrm>
          <a:custGeom>
            <a:avLst/>
            <a:gdLst>
              <a:gd name="T0" fmla="*/ 21 w 47"/>
              <a:gd name="T1" fmla="*/ 3 h 42"/>
              <a:gd name="T2" fmla="*/ 2 w 47"/>
              <a:gd name="T3" fmla="*/ 25 h 42"/>
              <a:gd name="T4" fmla="*/ 8 w 47"/>
              <a:gd name="T5" fmla="*/ 35 h 42"/>
              <a:gd name="T6" fmla="*/ 40 w 47"/>
              <a:gd name="T7" fmla="*/ 29 h 42"/>
              <a:gd name="T8" fmla="*/ 21 w 47"/>
              <a:gd name="T9" fmla="*/ 3 h 42"/>
              <a:gd name="T10" fmla="*/ 16 w 47"/>
              <a:gd name="T11" fmla="*/ 31 h 42"/>
              <a:gd name="T12" fmla="*/ 8 w 47"/>
              <a:gd name="T13" fmla="*/ 26 h 42"/>
              <a:gd name="T14" fmla="*/ 15 w 47"/>
              <a:gd name="T15" fmla="*/ 19 h 42"/>
              <a:gd name="T16" fmla="*/ 23 w 47"/>
              <a:gd name="T17" fmla="*/ 24 h 42"/>
              <a:gd name="T18" fmla="*/ 16 w 47"/>
              <a:gd name="T19" fmla="*/ 31 h 42"/>
              <a:gd name="T20" fmla="*/ 28 w 47"/>
              <a:gd name="T21" fmla="*/ 20 h 42"/>
              <a:gd name="T22" fmla="*/ 25 w 47"/>
              <a:gd name="T23" fmla="*/ 20 h 42"/>
              <a:gd name="T24" fmla="*/ 26 w 47"/>
              <a:gd name="T25" fmla="*/ 16 h 42"/>
              <a:gd name="T26" fmla="*/ 30 w 47"/>
              <a:gd name="T27" fmla="*/ 16 h 42"/>
              <a:gd name="T28" fmla="*/ 28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1" y="3"/>
                </a:moveTo>
                <a:cubicBezTo>
                  <a:pt x="0" y="5"/>
                  <a:pt x="2" y="25"/>
                  <a:pt x="2" y="25"/>
                </a:cubicBezTo>
                <a:cubicBezTo>
                  <a:pt x="2" y="25"/>
                  <a:pt x="2" y="32"/>
                  <a:pt x="8" y="35"/>
                </a:cubicBezTo>
                <a:cubicBezTo>
                  <a:pt x="21" y="42"/>
                  <a:pt x="33" y="38"/>
                  <a:pt x="40" y="29"/>
                </a:cubicBezTo>
                <a:cubicBezTo>
                  <a:pt x="47" y="21"/>
                  <a:pt x="43" y="0"/>
                  <a:pt x="21" y="3"/>
                </a:cubicBezTo>
                <a:close/>
                <a:moveTo>
                  <a:pt x="16" y="31"/>
                </a:moveTo>
                <a:cubicBezTo>
                  <a:pt x="12" y="31"/>
                  <a:pt x="8" y="29"/>
                  <a:pt x="8" y="26"/>
                </a:cubicBezTo>
                <a:cubicBezTo>
                  <a:pt x="8" y="22"/>
                  <a:pt x="11" y="19"/>
                  <a:pt x="15" y="19"/>
                </a:cubicBezTo>
                <a:cubicBezTo>
                  <a:pt x="20" y="18"/>
                  <a:pt x="23" y="21"/>
                  <a:pt x="23" y="24"/>
                </a:cubicBezTo>
                <a:cubicBezTo>
                  <a:pt x="23" y="27"/>
                  <a:pt x="20" y="31"/>
                  <a:pt x="16" y="31"/>
                </a:cubicBezTo>
                <a:close/>
                <a:moveTo>
                  <a:pt x="28" y="20"/>
                </a:moveTo>
                <a:cubicBezTo>
                  <a:pt x="27" y="21"/>
                  <a:pt x="25" y="21"/>
                  <a:pt x="25" y="20"/>
                </a:cubicBezTo>
                <a:cubicBezTo>
                  <a:pt x="24" y="19"/>
                  <a:pt x="24" y="17"/>
                  <a:pt x="26" y="16"/>
                </a:cubicBezTo>
                <a:cubicBezTo>
                  <a:pt x="27" y="15"/>
                  <a:pt x="29" y="15"/>
                  <a:pt x="30" y="16"/>
                </a:cubicBezTo>
                <a:cubicBezTo>
                  <a:pt x="30" y="17"/>
                  <a:pt x="30" y="19"/>
                  <a:pt x="28" y="20"/>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9" name="Freeform 125"/>
          <p:cNvSpPr/>
          <p:nvPr>
            <p:custDataLst>
              <p:tags r:id="rId10"/>
            </p:custDataLst>
          </p:nvPr>
        </p:nvSpPr>
        <p:spPr bwMode="auto">
          <a:xfrm>
            <a:off x="8483298" y="4479416"/>
            <a:ext cx="76388" cy="80144"/>
          </a:xfrm>
          <a:custGeom>
            <a:avLst/>
            <a:gdLst>
              <a:gd name="T0" fmla="*/ 20 w 26"/>
              <a:gd name="T1" fmla="*/ 27 h 27"/>
              <a:gd name="T2" fmla="*/ 23 w 26"/>
              <a:gd name="T3" fmla="*/ 24 h 27"/>
              <a:gd name="T4" fmla="*/ 23 w 26"/>
              <a:gd name="T5" fmla="*/ 24 h 27"/>
              <a:gd name="T6" fmla="*/ 4 w 26"/>
              <a:gd name="T7" fmla="*/ 4 h 27"/>
              <a:gd name="T8" fmla="*/ 0 w 26"/>
              <a:gd name="T9" fmla="*/ 8 h 27"/>
              <a:gd name="T10" fmla="*/ 4 w 26"/>
              <a:gd name="T11" fmla="*/ 11 h 27"/>
              <a:gd name="T12" fmla="*/ 16 w 26"/>
              <a:gd name="T13" fmla="*/ 23 h 27"/>
              <a:gd name="T14" fmla="*/ 20 w 2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0" y="27"/>
                </a:moveTo>
                <a:cubicBezTo>
                  <a:pt x="21" y="27"/>
                  <a:pt x="23" y="26"/>
                  <a:pt x="23" y="24"/>
                </a:cubicBezTo>
                <a:cubicBezTo>
                  <a:pt x="23" y="24"/>
                  <a:pt x="23" y="24"/>
                  <a:pt x="23" y="24"/>
                </a:cubicBezTo>
                <a:cubicBezTo>
                  <a:pt x="26" y="0"/>
                  <a:pt x="4" y="4"/>
                  <a:pt x="4" y="4"/>
                </a:cubicBezTo>
                <a:cubicBezTo>
                  <a:pt x="2" y="4"/>
                  <a:pt x="0" y="6"/>
                  <a:pt x="0" y="8"/>
                </a:cubicBezTo>
                <a:cubicBezTo>
                  <a:pt x="0" y="10"/>
                  <a:pt x="2" y="11"/>
                  <a:pt x="4" y="11"/>
                </a:cubicBezTo>
                <a:cubicBezTo>
                  <a:pt x="19" y="8"/>
                  <a:pt x="16" y="23"/>
                  <a:pt x="16" y="23"/>
                </a:cubicBezTo>
                <a:cubicBezTo>
                  <a:pt x="16" y="25"/>
                  <a:pt x="18" y="27"/>
                  <a:pt x="20" y="27"/>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0" name="Freeform 126"/>
          <p:cNvSpPr/>
          <p:nvPr>
            <p:custDataLst>
              <p:tags r:id="rId11"/>
            </p:custDataLst>
          </p:nvPr>
        </p:nvSpPr>
        <p:spPr bwMode="auto">
          <a:xfrm>
            <a:off x="8468271" y="4431830"/>
            <a:ext cx="160289" cy="149020"/>
          </a:xfrm>
          <a:custGeom>
            <a:avLst/>
            <a:gdLst>
              <a:gd name="T0" fmla="*/ 22 w 54"/>
              <a:gd name="T1" fmla="*/ 2 h 50"/>
              <a:gd name="T2" fmla="*/ 4 w 54"/>
              <a:gd name="T3" fmla="*/ 2 h 50"/>
              <a:gd name="T4" fmla="*/ 4 w 54"/>
              <a:gd name="T5" fmla="*/ 2 h 50"/>
              <a:gd name="T6" fmla="*/ 4 w 54"/>
              <a:gd name="T7" fmla="*/ 2 h 50"/>
              <a:gd name="T8" fmla="*/ 0 w 54"/>
              <a:gd name="T9" fmla="*/ 7 h 50"/>
              <a:gd name="T10" fmla="*/ 5 w 54"/>
              <a:gd name="T11" fmla="*/ 12 h 50"/>
              <a:gd name="T12" fmla="*/ 10 w 54"/>
              <a:gd name="T13" fmla="*/ 11 h 50"/>
              <a:gd name="T14" fmla="*/ 35 w 54"/>
              <a:gd name="T15" fmla="*/ 24 h 50"/>
              <a:gd name="T16" fmla="*/ 37 w 54"/>
              <a:gd name="T17" fmla="*/ 41 h 50"/>
              <a:gd name="T18" fmla="*/ 36 w 54"/>
              <a:gd name="T19" fmla="*/ 46 h 50"/>
              <a:gd name="T20" fmla="*/ 41 w 54"/>
              <a:gd name="T21" fmla="*/ 50 h 50"/>
              <a:gd name="T22" fmla="*/ 46 w 54"/>
              <a:gd name="T23" fmla="*/ 46 h 50"/>
              <a:gd name="T24" fmla="*/ 46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7" y="1"/>
                  <a:pt x="4" y="2"/>
                </a:cubicBezTo>
                <a:cubicBezTo>
                  <a:pt x="4" y="2"/>
                  <a:pt x="4" y="2"/>
                  <a:pt x="4" y="2"/>
                </a:cubicBezTo>
                <a:cubicBezTo>
                  <a:pt x="4" y="2"/>
                  <a:pt x="4" y="2"/>
                  <a:pt x="4" y="2"/>
                </a:cubicBezTo>
                <a:cubicBezTo>
                  <a:pt x="2" y="3"/>
                  <a:pt x="0" y="5"/>
                  <a:pt x="0" y="7"/>
                </a:cubicBezTo>
                <a:cubicBezTo>
                  <a:pt x="0" y="10"/>
                  <a:pt x="2" y="12"/>
                  <a:pt x="5" y="12"/>
                </a:cubicBezTo>
                <a:cubicBezTo>
                  <a:pt x="5" y="12"/>
                  <a:pt x="8" y="12"/>
                  <a:pt x="10" y="11"/>
                </a:cubicBezTo>
                <a:cubicBezTo>
                  <a:pt x="12" y="10"/>
                  <a:pt x="27" y="11"/>
                  <a:pt x="35" y="24"/>
                </a:cubicBezTo>
                <a:cubicBezTo>
                  <a:pt x="39" y="33"/>
                  <a:pt x="37" y="40"/>
                  <a:pt x="37" y="41"/>
                </a:cubicBezTo>
                <a:cubicBezTo>
                  <a:pt x="37" y="41"/>
                  <a:pt x="36" y="43"/>
                  <a:pt x="36" y="46"/>
                </a:cubicBezTo>
                <a:cubicBezTo>
                  <a:pt x="36" y="49"/>
                  <a:pt x="38" y="50"/>
                  <a:pt x="41" y="50"/>
                </a:cubicBezTo>
                <a:cubicBezTo>
                  <a:pt x="43" y="50"/>
                  <a:pt x="45" y="50"/>
                  <a:pt x="46" y="46"/>
                </a:cubicBezTo>
                <a:cubicBezTo>
                  <a:pt x="46" y="46"/>
                  <a:pt x="46" y="46"/>
                  <a:pt x="46" y="46"/>
                </a:cubicBezTo>
                <a:cubicBezTo>
                  <a:pt x="54" y="18"/>
                  <a:pt x="36" y="5"/>
                  <a:pt x="22" y="2"/>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hasCustomPrompt="1"/>
            <p:custDataLst>
              <p:tags r:id="rId12"/>
            </p:custDataLst>
          </p:nvPr>
        </p:nvSpPr>
        <p:spPr>
          <a:xfrm>
            <a:off x="5322783" y="2029069"/>
            <a:ext cx="4084435" cy="1424356"/>
          </a:xfrm>
        </p:spPr>
        <p:txBody>
          <a:bodyPr anchor="b">
            <a:normAutofit/>
          </a:bodyPr>
          <a:lstStyle>
            <a:lvl1pPr algn="ctr">
              <a:defRPr sz="3200"/>
            </a:lvl1pPr>
          </a:lstStyle>
          <a:p>
            <a:r>
              <a:rPr lang="zh-CN" altLang="en-US" dirty="0"/>
              <a:t>单击此处编辑标题</a:t>
            </a:r>
            <a:endParaRPr lang="zh-CN" altLang="en-US" dirty="0"/>
          </a:p>
        </p:txBody>
      </p:sp>
      <p:sp>
        <p:nvSpPr>
          <p:cNvPr id="3" name="文本占位符 2"/>
          <p:cNvSpPr>
            <a:spLocks noGrp="1"/>
          </p:cNvSpPr>
          <p:nvPr>
            <p:ph type="body" idx="1"/>
            <p:custDataLst>
              <p:tags r:id="rId13"/>
            </p:custDataLst>
          </p:nvPr>
        </p:nvSpPr>
        <p:spPr>
          <a:xfrm>
            <a:off x="5322783" y="3497997"/>
            <a:ext cx="4084435" cy="907817"/>
          </a:xfrm>
        </p:spPr>
        <p:txBody>
          <a:bodyP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nchor="b" anchorCtr="0">
            <a:normAutofit/>
          </a:bodyPr>
          <a:lstStyle>
            <a:lvl1pPr>
              <a:defRPr sz="4000"/>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custDataLst>
              <p:tags r:id="rId3"/>
            </p:custDataLst>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custDataLst>
              <p:tags r:id="rId3"/>
            </p:custDataLst>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903515" y="2329543"/>
            <a:ext cx="0" cy="1719943"/>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3"/>
            </p:custDataLst>
          </p:nvPr>
        </p:nvSpPr>
        <p:spPr>
          <a:xfrm>
            <a:off x="1028703" y="1953474"/>
            <a:ext cx="6774544" cy="1597630"/>
          </a:xfrm>
        </p:spPr>
        <p:txBody>
          <a:bodyPr anchor="b" anchorCtr="0">
            <a:normAutofit/>
          </a:bodyPr>
          <a:lstStyle>
            <a:lvl1pPr algn="l">
              <a:defRPr sz="8000" b="0"/>
            </a:lvl1pPr>
          </a:lstStyle>
          <a:p>
            <a:r>
              <a:rPr lang="zh-CN" altLang="en-US" dirty="0"/>
              <a:t>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9" name="文本占位符 8"/>
          <p:cNvSpPr>
            <a:spLocks noGrp="1"/>
          </p:cNvSpPr>
          <p:nvPr>
            <p:ph type="body" sz="quarter" idx="13" hasCustomPrompt="1"/>
            <p:custDataLst>
              <p:tags r:id="rId7"/>
            </p:custDataLst>
          </p:nvPr>
        </p:nvSpPr>
        <p:spPr>
          <a:xfrm>
            <a:off x="1028703" y="3652705"/>
            <a:ext cx="4261756" cy="880647"/>
          </a:xfrm>
        </p:spPr>
        <p:txBody>
          <a:bodyPr>
            <a:normAutofit/>
          </a:bodyPr>
          <a:lstStyle>
            <a:lvl1pPr marL="0" indent="0" algn="dist">
              <a:buFont typeface="Arial" panose="020B0604020202020204" pitchFamily="34" charset="0"/>
              <a:buNone/>
              <a:defRPr sz="2400"/>
            </a:lvl1pPr>
          </a:lstStyle>
          <a:p>
            <a:pPr lvl="0"/>
            <a:r>
              <a:rPr lang="zh-CN" altLang="en-US" dirty="0"/>
              <a:t>单击此处编辑文本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cxnSp>
        <p:nvCxnSpPr>
          <p:cNvPr id="13" name="直接连接符 12"/>
          <p:cNvCxnSpPr/>
          <p:nvPr userDrawn="1">
            <p:custDataLst>
              <p:tags r:id="rId2"/>
            </p:custDataLst>
          </p:nvPr>
        </p:nvCxnSpPr>
        <p:spPr>
          <a:xfrm flipH="1" flipV="1">
            <a:off x="6713855" y="1092200"/>
            <a:ext cx="4768215" cy="8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3"/>
            </p:custDataLst>
          </p:nvPr>
        </p:nvCxnSpPr>
        <p:spPr>
          <a:xfrm flipH="1" flipV="1">
            <a:off x="10405110" y="1315085"/>
            <a:ext cx="1076960" cy="8255"/>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cxnSp>
        <p:nvCxnSpPr>
          <p:cNvPr id="6" name="直接连接符 5"/>
          <p:cNvCxnSpPr/>
          <p:nvPr userDrawn="1">
            <p:custDataLst>
              <p:tags r:id="rId2"/>
            </p:custDataLst>
          </p:nvPr>
        </p:nvCxnSpPr>
        <p:spPr>
          <a:xfrm flipH="1" flipV="1">
            <a:off x="11955780" y="770255"/>
            <a:ext cx="7620" cy="357632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cxnSp>
        <p:nvCxnSpPr>
          <p:cNvPr id="13" name="直接连接符 12"/>
          <p:cNvCxnSpPr/>
          <p:nvPr userDrawn="1">
            <p:custDataLst>
              <p:tags r:id="rId4"/>
            </p:custDataLst>
          </p:nvPr>
        </p:nvCxnSpPr>
        <p:spPr>
          <a:xfrm flipH="1" flipV="1">
            <a:off x="234950" y="770255"/>
            <a:ext cx="7620" cy="357632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flipV="1">
            <a:off x="10994390" y="6155690"/>
            <a:ext cx="892810" cy="452755"/>
            <a:chOff x="1205" y="788"/>
            <a:chExt cx="1406" cy="713"/>
          </a:xfrm>
        </p:grpSpPr>
        <p:cxnSp>
          <p:nvCxnSpPr>
            <p:cNvPr id="11" name="直接连接符 10"/>
            <p:cNvCxnSpPr/>
            <p:nvPr userDrawn="1">
              <p:custDataLst>
                <p:tags r:id="rId3"/>
              </p:custDataLst>
            </p:nvPr>
          </p:nvCxnSpPr>
          <p:spPr>
            <a:xfrm flipH="1" flipV="1">
              <a:off x="1205" y="788"/>
              <a:ext cx="1406"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flipH="1" flipV="1">
              <a:off x="1845" y="1140"/>
              <a:ext cx="76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5"/>
              </p:custDataLst>
            </p:nvPr>
          </p:nvCxnSpPr>
          <p:spPr>
            <a:xfrm flipH="1">
              <a:off x="2223" y="1491"/>
              <a:ext cx="388" cy="1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矩形 9"/>
          <p:cNvSpPr/>
          <p:nvPr userDrawn="1">
            <p:custDataLst>
              <p:tags r:id="rId6"/>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cxnSp>
        <p:nvCxnSpPr>
          <p:cNvPr id="11" name="直接箭头连接符 10"/>
          <p:cNvCxnSpPr/>
          <p:nvPr userDrawn="1">
            <p:custDataLst>
              <p:tags r:id="rId3"/>
            </p:custDataLst>
          </p:nvPr>
        </p:nvCxnSpPr>
        <p:spPr>
          <a:xfrm flipV="1">
            <a:off x="11811000" y="6250940"/>
            <a:ext cx="5715" cy="47053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userDrawn="1">
            <p:custDataLst>
              <p:tags r:id="rId4"/>
            </p:custDataLst>
          </p:nvPr>
        </p:nvCxnSpPr>
        <p:spPr>
          <a:xfrm>
            <a:off x="11788140" y="254000"/>
            <a:ext cx="0" cy="4152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cxnSp>
        <p:nvCxnSpPr>
          <p:cNvPr id="15" name="直接箭头连接符 14"/>
          <p:cNvCxnSpPr/>
          <p:nvPr userDrawn="1">
            <p:custDataLst>
              <p:tags r:id="rId2"/>
            </p:custDataLst>
          </p:nvPr>
        </p:nvCxnSpPr>
        <p:spPr>
          <a:xfrm flipV="1">
            <a:off x="8002905" y="6609715"/>
            <a:ext cx="313055" cy="254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userDrawn="1">
            <p:custDataLst>
              <p:tags r:id="rId3"/>
            </p:custDataLst>
          </p:nvPr>
        </p:nvCxnSpPr>
        <p:spPr>
          <a:xfrm flipV="1">
            <a:off x="3463290" y="6290310"/>
            <a:ext cx="575310" cy="50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userDrawn="1">
            <p:custDataLst>
              <p:tags r:id="rId4"/>
            </p:custDataLst>
          </p:nvPr>
        </p:nvCxnSpPr>
        <p:spPr>
          <a:xfrm rot="16200000" flipH="1">
            <a:off x="10989310" y="6336030"/>
            <a:ext cx="0" cy="2952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userDrawn="1">
            <p:custDataLst>
              <p:tags r:id="rId5"/>
            </p:custDataLst>
          </p:nvPr>
        </p:nvCxnSpPr>
        <p:spPr>
          <a:xfrm>
            <a:off x="710565" y="6609715"/>
            <a:ext cx="37274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userDrawn="1">
            <p:custDataLst>
              <p:tags r:id="rId6"/>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cxnSp>
        <p:nvCxnSpPr>
          <p:cNvPr id="13" name="直接连接符 12"/>
          <p:cNvCxnSpPr/>
          <p:nvPr userDrawn="1">
            <p:custDataLst>
              <p:tags r:id="rId2"/>
            </p:custDataLst>
          </p:nvPr>
        </p:nvCxnSpPr>
        <p:spPr>
          <a:xfrm flipH="1" flipV="1">
            <a:off x="10971530" y="374015"/>
            <a:ext cx="892810"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3"/>
            </p:custDataLst>
          </p:nvPr>
        </p:nvCxnSpPr>
        <p:spPr>
          <a:xfrm flipH="1" flipV="1">
            <a:off x="11377930" y="597535"/>
            <a:ext cx="486410" cy="635"/>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custDataLst>
              <p:tags r:id="rId4"/>
            </p:custDataLst>
          </p:nvPr>
        </p:nvGrpSpPr>
        <p:grpSpPr>
          <a:xfrm flipH="1">
            <a:off x="222885" y="372745"/>
            <a:ext cx="892810" cy="223520"/>
            <a:chOff x="1205" y="788"/>
            <a:chExt cx="1406" cy="352"/>
          </a:xfrm>
        </p:grpSpPr>
        <p:cxnSp>
          <p:nvCxnSpPr>
            <p:cNvPr id="6" name="直接连接符 5"/>
            <p:cNvCxnSpPr/>
            <p:nvPr userDrawn="1">
              <p:custDataLst>
                <p:tags r:id="rId5"/>
              </p:custDataLst>
            </p:nvPr>
          </p:nvCxnSpPr>
          <p:spPr>
            <a:xfrm flipH="1" flipV="1">
              <a:off x="1205" y="788"/>
              <a:ext cx="1406"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custDataLst>
                <p:tags r:id="rId6"/>
              </p:custDataLst>
            </p:nvPr>
          </p:nvCxnSpPr>
          <p:spPr>
            <a:xfrm flipH="1" flipV="1">
              <a:off x="1845" y="1140"/>
              <a:ext cx="766" cy="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矩形 9"/>
          <p:cNvSpPr/>
          <p:nvPr userDrawn="1">
            <p:custDataLst>
              <p:tags r:id="rId7"/>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8"/>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01.xml"/><Relationship Id="rId23" Type="http://schemas.openxmlformats.org/officeDocument/2006/relationships/tags" Target="../tags/tag200.xml"/><Relationship Id="rId22" Type="http://schemas.openxmlformats.org/officeDocument/2006/relationships/tags" Target="../tags/tag199.xml"/><Relationship Id="rId21" Type="http://schemas.openxmlformats.org/officeDocument/2006/relationships/tags" Target="../tags/tag198.xml"/><Relationship Id="rId20" Type="http://schemas.openxmlformats.org/officeDocument/2006/relationships/tags" Target="../tags/tag197.xml"/><Relationship Id="rId2" Type="http://schemas.openxmlformats.org/officeDocument/2006/relationships/slideLayout" Target="../slideLayouts/slideLayout13.xml"/><Relationship Id="rId19" Type="http://schemas.openxmlformats.org/officeDocument/2006/relationships/tags" Target="../tags/tag196.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38200" y="6356350"/>
            <a:ext cx="27432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custDataLst>
              <p:tags r:id="rId22"/>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endParaRPr lang="zh-CN" altLang="en-US"/>
          </a:p>
        </p:txBody>
      </p:sp>
      <p:sp>
        <p:nvSpPr>
          <p:cNvPr id="6" name="灯片编号占位符 5"/>
          <p:cNvSpPr>
            <a:spLocks noGrp="1"/>
          </p:cNvSpPr>
          <p:nvPr>
            <p:ph type="sldNum" sz="quarter" idx="4"/>
            <p:custDataLst>
              <p:tags r:id="rId23"/>
            </p:custDataLst>
          </p:nvPr>
        </p:nvSpPr>
        <p:spPr>
          <a:xfrm>
            <a:off x="8610600" y="6356350"/>
            <a:ext cx="27432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fld id="{565CE74E-AB26-4998-AD42-012C4C1AD076}" type="slidenum">
              <a:rPr lang="zh-CN" altLang="en-US" smtClean="0"/>
            </a:fld>
            <a:endParaRPr lang="zh-CN" altLang="en-US"/>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12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46.xml"/><Relationship Id="rId7" Type="http://schemas.openxmlformats.org/officeDocument/2006/relationships/tags" Target="../tags/tag24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244.xml"/><Relationship Id="rId2" Type="http://schemas.openxmlformats.org/officeDocument/2006/relationships/tags" Target="../tags/tag243.xml"/><Relationship Id="rId10" Type="http://schemas.openxmlformats.org/officeDocument/2006/relationships/notesSlide" Target="../notesSlides/notesSlide9.xml"/><Relationship Id="rId1" Type="http://schemas.openxmlformats.org/officeDocument/2006/relationships/tags" Target="../tags/tag242.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8.xml"/><Relationship Id="rId7" Type="http://schemas.openxmlformats.org/officeDocument/2006/relationships/tags" Target="../tags/tag250.xml"/><Relationship Id="rId6" Type="http://schemas.openxmlformats.org/officeDocument/2006/relationships/image" Target="../media/image17.png"/><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image" Target="../media/image16.pn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56.xml"/><Relationship Id="rId7" Type="http://schemas.openxmlformats.org/officeDocument/2006/relationships/image" Target="../media/image19.png"/><Relationship Id="rId6" Type="http://schemas.openxmlformats.org/officeDocument/2006/relationships/tags" Target="../tags/tag255.xml"/><Relationship Id="rId5" Type="http://schemas.openxmlformats.org/officeDocument/2006/relationships/image" Target="../media/image18.png"/><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0" Type="http://schemas.openxmlformats.org/officeDocument/2006/relationships/notesSlide" Target="../notesSlides/notesSlide11.xml"/><Relationship Id="rId1" Type="http://schemas.openxmlformats.org/officeDocument/2006/relationships/tags" Target="../tags/tag251.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8.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image" Target="../media/image21.png"/><Relationship Id="rId2" Type="http://schemas.openxmlformats.org/officeDocument/2006/relationships/tags" Target="../tags/tag257.xml"/><Relationship Id="rId10" Type="http://schemas.openxmlformats.org/officeDocument/2006/relationships/comments" Target="../comments/comment1.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8.xml"/><Relationship Id="rId5" Type="http://schemas.openxmlformats.org/officeDocument/2006/relationships/tags" Target="../tags/tag265.xml"/><Relationship Id="rId4" Type="http://schemas.openxmlformats.org/officeDocument/2006/relationships/image" Target="../media/image22.png"/><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70.xml"/><Relationship Id="rId7" Type="http://schemas.openxmlformats.org/officeDocument/2006/relationships/image" Target="../media/image25.png"/><Relationship Id="rId6" Type="http://schemas.openxmlformats.org/officeDocument/2006/relationships/tags" Target="../tags/tag269.xml"/><Relationship Id="rId5" Type="http://schemas.openxmlformats.org/officeDocument/2006/relationships/image" Target="../media/image24.png"/><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8.xml"/><Relationship Id="rId6" Type="http://schemas.openxmlformats.org/officeDocument/2006/relationships/tags" Target="../tags/tag271.xml"/><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72.xml"/></Relationships>
</file>

<file path=ppt/slides/_rels/slide18.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5" Type="http://schemas.openxmlformats.org/officeDocument/2006/relationships/notesSlide" Target="../notesSlides/notesSlide15.xml"/><Relationship Id="rId14" Type="http://schemas.openxmlformats.org/officeDocument/2006/relationships/slideLayout" Target="../slideLayouts/slideLayout18.xml"/><Relationship Id="rId13" Type="http://schemas.openxmlformats.org/officeDocument/2006/relationships/tags" Target="../tags/tag278.xml"/><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tags" Target="../tags/tag279.xml"/><Relationship Id="rId3" Type="http://schemas.openxmlformats.org/officeDocument/2006/relationships/image" Target="../media/image40.png"/><Relationship Id="rId2" Type="http://schemas.openxmlformats.org/officeDocument/2006/relationships/image" Target="../media/image39.png"/><Relationship Id="rId10" Type="http://schemas.openxmlformats.org/officeDocument/2006/relationships/slideLayout" Target="../slideLayouts/slideLayout18.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2" Type="http://schemas.openxmlformats.org/officeDocument/2006/relationships/notesSlide" Target="../notesSlides/notesSlide1.xml"/><Relationship Id="rId11" Type="http://schemas.openxmlformats.org/officeDocument/2006/relationships/slideLayout" Target="../slideLayouts/slideLayout18.xml"/><Relationship Id="rId10" Type="http://schemas.openxmlformats.org/officeDocument/2006/relationships/tags" Target="../tags/tag214.xml"/><Relationship Id="rId1" Type="http://schemas.openxmlformats.org/officeDocument/2006/relationships/tags" Target="../tags/tag205.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2.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8.xml"/><Relationship Id="rId5" Type="http://schemas.openxmlformats.org/officeDocument/2006/relationships/tags" Target="../tags/tag218.xml"/><Relationship Id="rId4" Type="http://schemas.openxmlformats.org/officeDocument/2006/relationships/image" Target="../media/image1.jpeg"/><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8.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image" Target="../media/image2.png"/><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8.xml"/><Relationship Id="rId6" Type="http://schemas.openxmlformats.org/officeDocument/2006/relationships/tags" Target="../tags/tag228.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8.xml"/><Relationship Id="rId5" Type="http://schemas.openxmlformats.org/officeDocument/2006/relationships/tags" Target="../tags/tag232.xml"/><Relationship Id="rId4" Type="http://schemas.openxmlformats.org/officeDocument/2006/relationships/image" Target="../media/image5.png"/><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8.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234.xml"/><Relationship Id="rId1" Type="http://schemas.openxmlformats.org/officeDocument/2006/relationships/tags" Target="../tags/tag23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8.xml"/><Relationship Id="rId5" Type="http://schemas.openxmlformats.org/officeDocument/2006/relationships/tags" Target="../tags/tag238.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237.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image" Target="../media/image11.png"/><Relationship Id="rId1" Type="http://schemas.openxmlformats.org/officeDocument/2006/relationships/tags" Target="../tags/tag2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pPr marL="0" indent="0" algn="ctr">
              <a:lnSpc>
                <a:spcPct val="120000"/>
              </a:lnSpc>
              <a:spcBef>
                <a:spcPts val="0"/>
              </a:spcBef>
              <a:spcAft>
                <a:spcPts val="0"/>
              </a:spcAft>
              <a:buSzPct val="100000"/>
              <a:buNone/>
            </a:pPr>
            <a:r>
              <a:rPr lang="en-US" altLang="zh-CN">
                <a:solidFill>
                  <a:schemeClr val="accent1"/>
                </a:solidFill>
              </a:rPr>
              <a:t>Transformer</a:t>
            </a:r>
            <a:endParaRPr lang="en-US" altLang="zh-CN">
              <a:solidFill>
                <a:schemeClr val="accent1"/>
              </a:solidFill>
            </a:endParaRPr>
          </a:p>
        </p:txBody>
      </p:sp>
      <p:sp>
        <p:nvSpPr>
          <p:cNvPr id="3" name="文本占位符 1"/>
          <p:cNvSpPr>
            <a:spLocks noGrp="1"/>
          </p:cNvSpPr>
          <p:nvPr>
            <p:ph type="subTitle" idx="1"/>
            <p:custDataLst>
              <p:tags r:id="rId2"/>
            </p:custDataLst>
          </p:nvPr>
        </p:nvSpPr>
        <p:spPr/>
        <p:txBody>
          <a:bodyPr>
            <a:normAutofit/>
          </a:bodyPr>
          <a:p>
            <a:pPr algn="r"/>
            <a:r>
              <a:rPr lang="zh-CN" altLang="en-US">
                <a:solidFill>
                  <a:schemeClr val="dk1"/>
                </a:solidFill>
                <a:sym typeface="+mn-ea"/>
              </a:rPr>
              <a:t>采用自注意力机制的深度学习模型</a:t>
            </a:r>
            <a:endParaRPr lang="zh-CN" altLang="en-US">
              <a:solidFill>
                <a:schemeClr val="dk1"/>
              </a:solidFill>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t>应用</a:t>
            </a:r>
            <a:r>
              <a:rPr lang="en-US" altLang="zh-CN" sz="2800"/>
              <a:t>: </a:t>
            </a:r>
            <a:r>
              <a:rPr lang="en-US" altLang="zh-CN" sz="2800"/>
              <a:t>NLP&amp;</a:t>
            </a:r>
            <a:r>
              <a:rPr lang="zh-CN" altLang="en-US" sz="2800"/>
              <a:t>计算机</a:t>
            </a:r>
            <a:r>
              <a:rPr lang="zh-CN" altLang="en-US" sz="2800"/>
              <a:t>视觉</a:t>
            </a:r>
            <a:endParaRPr lang="zh-CN" altLang="en-US" sz="2800"/>
          </a:p>
        </p:txBody>
      </p:sp>
      <p:sp>
        <p:nvSpPr>
          <p:cNvPr id="2" name="文本框 1"/>
          <p:cNvSpPr txBox="1"/>
          <p:nvPr/>
        </p:nvSpPr>
        <p:spPr>
          <a:xfrm>
            <a:off x="914400" y="1247140"/>
            <a:ext cx="3402330" cy="368300"/>
          </a:xfrm>
          <a:prstGeom prst="rect">
            <a:avLst/>
          </a:prstGeom>
          <a:noFill/>
        </p:spPr>
        <p:txBody>
          <a:bodyPr wrap="square" rtlCol="0">
            <a:spAutoFit/>
          </a:bodyPr>
          <a:p>
            <a:r>
              <a:rPr lang="zh-CN" altLang="en-US"/>
              <a:t>机器翻译</a:t>
            </a:r>
            <a:endParaRPr lang="zh-CN" altLang="en-US"/>
          </a:p>
        </p:txBody>
      </p:sp>
      <p:sp>
        <p:nvSpPr>
          <p:cNvPr id="3" name="文本框 2"/>
          <p:cNvSpPr txBox="1"/>
          <p:nvPr/>
        </p:nvSpPr>
        <p:spPr>
          <a:xfrm>
            <a:off x="914400" y="2142490"/>
            <a:ext cx="3402330" cy="368300"/>
          </a:xfrm>
          <a:prstGeom prst="rect">
            <a:avLst/>
          </a:prstGeom>
          <a:noFill/>
        </p:spPr>
        <p:txBody>
          <a:bodyPr wrap="square" rtlCol="0">
            <a:spAutoFit/>
          </a:bodyPr>
          <a:p>
            <a:r>
              <a:rPr lang="zh-CN" altLang="en-US"/>
              <a:t>对话</a:t>
            </a:r>
            <a:r>
              <a:rPr lang="zh-CN" altLang="en-US"/>
              <a:t>分析</a:t>
            </a:r>
            <a:endParaRPr lang="zh-CN" altLang="en-US"/>
          </a:p>
        </p:txBody>
      </p:sp>
      <p:sp>
        <p:nvSpPr>
          <p:cNvPr id="4" name="文本框 3"/>
          <p:cNvSpPr txBox="1"/>
          <p:nvPr/>
        </p:nvSpPr>
        <p:spPr>
          <a:xfrm>
            <a:off x="914400" y="2974975"/>
            <a:ext cx="3402330" cy="368300"/>
          </a:xfrm>
          <a:prstGeom prst="rect">
            <a:avLst/>
          </a:prstGeom>
          <a:noFill/>
        </p:spPr>
        <p:txBody>
          <a:bodyPr wrap="square" rtlCol="0">
            <a:spAutoFit/>
          </a:bodyPr>
          <a:p>
            <a:r>
              <a:rPr lang="zh-CN" altLang="en-US"/>
              <a:t>预训练语言</a:t>
            </a:r>
            <a:r>
              <a:rPr lang="zh-CN" altLang="en-US"/>
              <a:t>模型</a:t>
            </a:r>
            <a:endParaRPr lang="zh-CN" altLang="en-US"/>
          </a:p>
        </p:txBody>
      </p:sp>
      <p:sp>
        <p:nvSpPr>
          <p:cNvPr id="5" name="右中括号 4"/>
          <p:cNvSpPr/>
          <p:nvPr/>
        </p:nvSpPr>
        <p:spPr>
          <a:xfrm>
            <a:off x="3448050" y="1315085"/>
            <a:ext cx="365760" cy="197548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nvSpPr>
        <p:spPr>
          <a:xfrm>
            <a:off x="4316730" y="2112010"/>
            <a:ext cx="3658235" cy="398780"/>
          </a:xfrm>
          <a:prstGeom prst="rect">
            <a:avLst/>
          </a:prstGeom>
          <a:noFill/>
        </p:spPr>
        <p:txBody>
          <a:bodyPr wrap="square" rtlCol="0">
            <a:spAutoFit/>
          </a:bodyPr>
          <a:p>
            <a:r>
              <a:rPr lang="zh-CN" altLang="en-US" sz="2000"/>
              <a:t>自然语言处理</a:t>
            </a:r>
            <a:r>
              <a:rPr lang="en-US" altLang="zh-CN" sz="2000"/>
              <a:t>NLP</a:t>
            </a:r>
            <a:endParaRPr lang="en-US" altLang="zh-CN" sz="2000"/>
          </a:p>
        </p:txBody>
      </p:sp>
      <p:sp>
        <p:nvSpPr>
          <p:cNvPr id="8" name="文本框 7"/>
          <p:cNvSpPr txBox="1"/>
          <p:nvPr/>
        </p:nvSpPr>
        <p:spPr>
          <a:xfrm>
            <a:off x="914400" y="4274820"/>
            <a:ext cx="3329305" cy="1476375"/>
          </a:xfrm>
          <a:prstGeom prst="rect">
            <a:avLst/>
          </a:prstGeom>
          <a:noFill/>
        </p:spPr>
        <p:txBody>
          <a:bodyPr wrap="square" rtlCol="0">
            <a:spAutoFit/>
          </a:bodyPr>
          <a:p>
            <a:r>
              <a:rPr lang="zh-CN" altLang="en-US"/>
              <a:t>计算机视觉</a:t>
            </a:r>
            <a:r>
              <a:rPr lang="en-US" altLang="zh-CN"/>
              <a:t> Vision</a:t>
            </a:r>
            <a:endParaRPr lang="en-US" altLang="zh-CN"/>
          </a:p>
          <a:p>
            <a:endParaRPr lang="zh-CN" altLang="en-US"/>
          </a:p>
          <a:p>
            <a:r>
              <a:rPr lang="zh-CN" altLang="en-US"/>
              <a:t>音频</a:t>
            </a:r>
            <a:endParaRPr lang="zh-CN" altLang="en-US"/>
          </a:p>
          <a:p>
            <a:endParaRPr lang="zh-CN" altLang="en-US"/>
          </a:p>
          <a:p>
            <a:r>
              <a:rPr lang="en-US" altLang="zh-CN"/>
              <a:t>...</a:t>
            </a:r>
            <a:endParaRPr lang="en-US" altLang="zh-CN"/>
          </a:p>
        </p:txBody>
      </p:sp>
      <p:sp>
        <p:nvSpPr>
          <p:cNvPr id="11" name="线形标注 1(带强调线) 10"/>
          <p:cNvSpPr/>
          <p:nvPr/>
        </p:nvSpPr>
        <p:spPr>
          <a:xfrm>
            <a:off x="8752840" y="1597025"/>
            <a:ext cx="2574290" cy="1080135"/>
          </a:xfrm>
          <a:prstGeom prst="accentCallout1">
            <a:avLst>
              <a:gd name="adj1" fmla="val 51734"/>
              <a:gd name="adj2" fmla="val -8781"/>
              <a:gd name="adj3" fmla="val 66725"/>
              <a:gd name="adj4" fmla="val -70004"/>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olidFill>
                  <a:srgbClr val="92D050"/>
                </a:solidFill>
              </a:rPr>
              <a:t>BERT</a:t>
            </a:r>
            <a:endParaRPr lang="en-US" altLang="zh-CN" sz="2400">
              <a:solidFill>
                <a:srgbClr val="92D050"/>
              </a:solidFill>
            </a:endParaRPr>
          </a:p>
        </p:txBody>
      </p:sp>
      <p:sp>
        <p:nvSpPr>
          <p:cNvPr id="12" name="线形标注 1(带强调线) 11"/>
          <p:cNvSpPr/>
          <p:nvPr/>
        </p:nvSpPr>
        <p:spPr>
          <a:xfrm>
            <a:off x="5595620" y="4472940"/>
            <a:ext cx="2574290" cy="1080135"/>
          </a:xfrm>
          <a:prstGeom prst="accentCallout1">
            <a:avLst>
              <a:gd name="adj1" fmla="val 51734"/>
              <a:gd name="adj2" fmla="val -8781"/>
              <a:gd name="adj3" fmla="val 16813"/>
              <a:gd name="adj4" fmla="val -61988"/>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olidFill>
                  <a:srgbClr val="92D050"/>
                </a:solidFill>
              </a:rPr>
              <a:t>ViT</a:t>
            </a:r>
            <a:endParaRPr lang="en-US" altLang="zh-CN" sz="2400">
              <a:solidFill>
                <a:srgbClr val="92D050"/>
              </a:solidFill>
            </a:endParaRPr>
          </a:p>
        </p:txBody>
      </p:sp>
      <p:sp>
        <p:nvSpPr>
          <p:cNvPr id="10" name="线形标注 1(带强调线) 9"/>
          <p:cNvSpPr/>
          <p:nvPr/>
        </p:nvSpPr>
        <p:spPr>
          <a:xfrm>
            <a:off x="8514715" y="3230245"/>
            <a:ext cx="2574290" cy="1080135"/>
          </a:xfrm>
          <a:prstGeom prst="accentCallout1">
            <a:avLst>
              <a:gd name="adj1" fmla="val 51734"/>
              <a:gd name="adj2" fmla="val -8781"/>
              <a:gd name="adj3" fmla="val -63021"/>
              <a:gd name="adj4" fmla="val -63320"/>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rgbClr val="92D050"/>
                </a:solidFill>
              </a:rPr>
              <a:t>GPT  </a:t>
            </a:r>
            <a:endParaRPr lang="en-US" altLang="zh-CN" sz="2800">
              <a:solidFill>
                <a:srgbClr val="92D050"/>
              </a:solidFill>
            </a:endParaRPr>
          </a:p>
        </p:txBody>
      </p:sp>
      <p:pic>
        <p:nvPicPr>
          <p:cNvPr id="14" name="图片 13" descr="gpy"/>
          <p:cNvPicPr>
            <a:picLocks noChangeAspect="1"/>
          </p:cNvPicPr>
          <p:nvPr/>
        </p:nvPicPr>
        <p:blipFill>
          <a:blip r:embed="rId4"/>
          <a:stretch>
            <a:fillRect/>
          </a:stretch>
        </p:blipFill>
        <p:spPr>
          <a:xfrm>
            <a:off x="8974455" y="3949065"/>
            <a:ext cx="713105" cy="713105"/>
          </a:xfrm>
          <a:prstGeom prst="ellipse">
            <a:avLst/>
          </a:prstGeom>
        </p:spPr>
      </p:pic>
      <p:pic>
        <p:nvPicPr>
          <p:cNvPr id="18" name="图片 17" descr="gpt4"/>
          <p:cNvPicPr>
            <a:picLocks noChangeAspect="1"/>
          </p:cNvPicPr>
          <p:nvPr/>
        </p:nvPicPr>
        <p:blipFill>
          <a:blip r:embed="rId5"/>
          <a:stretch>
            <a:fillRect/>
          </a:stretch>
        </p:blipFill>
        <p:spPr>
          <a:xfrm>
            <a:off x="10048875" y="3976370"/>
            <a:ext cx="685800" cy="685800"/>
          </a:xfrm>
          <a:prstGeom prst="rect">
            <a:avLst/>
          </a:prstGeom>
        </p:spPr>
      </p:pic>
      <p:pic>
        <p:nvPicPr>
          <p:cNvPr id="19" name="图片 18" descr="bert"/>
          <p:cNvPicPr>
            <a:picLocks noChangeAspect="1"/>
          </p:cNvPicPr>
          <p:nvPr/>
        </p:nvPicPr>
        <p:blipFill>
          <a:blip r:embed="rId6"/>
          <a:srcRect l="25773" t="13667" r="16275" b="29792"/>
          <a:stretch>
            <a:fillRect/>
          </a:stretch>
        </p:blipFill>
        <p:spPr>
          <a:xfrm>
            <a:off x="9195435" y="2274570"/>
            <a:ext cx="1689100" cy="861695"/>
          </a:xfrm>
          <a:prstGeom prst="roundRect">
            <a:avLst/>
          </a:prstGeom>
        </p:spPr>
      </p:pic>
      <p:sp>
        <p:nvSpPr>
          <p:cNvPr id="9" name="线形标注 1(带强调线) 8"/>
          <p:cNvSpPr/>
          <p:nvPr>
            <p:custDataLst>
              <p:tags r:id="rId7"/>
            </p:custDataLst>
          </p:nvPr>
        </p:nvSpPr>
        <p:spPr>
          <a:xfrm>
            <a:off x="3448050" y="5670550"/>
            <a:ext cx="2574290" cy="1080135"/>
          </a:xfrm>
          <a:prstGeom prst="accentCallout1">
            <a:avLst>
              <a:gd name="adj1" fmla="val 51734"/>
              <a:gd name="adj2" fmla="val -8781"/>
              <a:gd name="adj3" fmla="val -56613"/>
              <a:gd name="adj4" fmla="val -69141"/>
            </a:avLst>
          </a:prstGeom>
          <a:solidFill>
            <a:schemeClr val="accent6">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olidFill>
                  <a:srgbClr val="92D050"/>
                </a:solidFill>
              </a:rPr>
              <a:t> ASR</a:t>
            </a:r>
            <a:endParaRPr lang="en-US" altLang="zh-CN" sz="2400">
              <a:solidFill>
                <a:srgbClr val="92D050"/>
              </a:solidFill>
            </a:endParaRPr>
          </a:p>
          <a:p>
            <a:pPr algn="ctr"/>
            <a:r>
              <a:rPr lang="en-US" altLang="zh-CN" sz="2000">
                <a:solidFill>
                  <a:srgbClr val="92D050"/>
                </a:solidFill>
              </a:rPr>
              <a:t>Speech-transformer</a:t>
            </a:r>
            <a:endParaRPr lang="en-US" altLang="zh-CN" sz="2000">
              <a:solidFill>
                <a:srgbClr val="92D050"/>
              </a:solidFill>
            </a:endParaRPr>
          </a:p>
        </p:txBody>
      </p:sp>
      <p:sp>
        <p:nvSpPr>
          <p:cNvPr id="16" name="文本框 15"/>
          <p:cNvSpPr txBox="1"/>
          <p:nvPr/>
        </p:nvSpPr>
        <p:spPr>
          <a:xfrm>
            <a:off x="6202680" y="5979160"/>
            <a:ext cx="6096000" cy="460375"/>
          </a:xfrm>
          <a:prstGeom prst="rect">
            <a:avLst/>
          </a:prstGeom>
          <a:noFill/>
        </p:spPr>
        <p:txBody>
          <a:bodyPr wrap="square" rtlCol="0" anchor="t">
            <a:spAutoFit/>
          </a:bodyPr>
          <a:p>
            <a:r>
              <a:rPr lang="en-US" altLang="zh-CN" sz="2400">
                <a:sym typeface="+mn-ea"/>
              </a:rPr>
              <a:t>Whisper</a:t>
            </a:r>
            <a:endParaRPr lang="en-US" altLang="zh-CN" sz="2400">
              <a:sym typeface="+mn-ea"/>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P spid="7" grpId="0"/>
      <p:bldP spid="2" grpId="1"/>
      <p:bldP spid="3" grpId="1"/>
      <p:bldP spid="4" grpId="1"/>
      <p:bldP spid="5" grpId="1" animBg="1"/>
      <p:bldP spid="7" grpId="1"/>
      <p:bldP spid="8" grpId="0"/>
      <p:bldP spid="8" grpId="1"/>
      <p:bldP spid="11" grpId="0" bldLvl="0" animBg="1"/>
      <p:bldP spid="11" grpId="1" animBg="1"/>
      <p:bldP spid="10" grpId="0" bldLvl="0" animBg="1"/>
      <p:bldP spid="10" grpId="1" animBg="1"/>
      <p:bldP spid="12" grpId="0" bldLvl="0" animBg="1"/>
      <p:bldP spid="12" grpId="1" animBg="1"/>
      <p:bldP spid="9" grpId="0" bldLvl="0" animBg="1"/>
      <p:bldP spid="9" grpId="1" animBg="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
          <p:cNvPicPr>
            <a:picLocks noChangeAspect="1"/>
          </p:cNvPicPr>
          <p:nvPr/>
        </p:nvPicPr>
        <p:blipFill>
          <a:blip r:embed="rId1"/>
          <a:stretch>
            <a:fillRect/>
          </a:stretch>
        </p:blipFill>
        <p:spPr>
          <a:xfrm>
            <a:off x="1035050" y="3771900"/>
            <a:ext cx="9799320" cy="2941320"/>
          </a:xfrm>
          <a:prstGeom prst="rect">
            <a:avLst/>
          </a:prstGeom>
        </p:spPr>
      </p:pic>
      <p:pic>
        <p:nvPicPr>
          <p:cNvPr id="3" name="图片 2" descr="3"/>
          <p:cNvPicPr>
            <a:picLocks noChangeAspect="1"/>
          </p:cNvPicPr>
          <p:nvPr/>
        </p:nvPicPr>
        <p:blipFill>
          <a:blip r:embed="rId2"/>
          <a:stretch>
            <a:fillRect/>
          </a:stretch>
        </p:blipFill>
        <p:spPr>
          <a:xfrm>
            <a:off x="332740" y="0"/>
            <a:ext cx="6096000" cy="3771900"/>
          </a:xfrm>
          <a:prstGeom prst="rect">
            <a:avLst/>
          </a:prstGeom>
        </p:spPr>
      </p:pic>
      <p:cxnSp>
        <p:nvCxnSpPr>
          <p:cNvPr id="13" name="直接连接符 12"/>
          <p:cNvCxnSpPr/>
          <p:nvPr userDrawn="1">
            <p:custDataLst>
              <p:tags r:id="rId3"/>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custDataLst>
              <p:tags r:id="rId4"/>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5"/>
            </p:custDataLst>
          </p:nvPr>
        </p:nvSpPr>
        <p:spPr>
          <a:xfrm>
            <a:off x="7334885" y="437515"/>
            <a:ext cx="3992245" cy="521970"/>
          </a:xfrm>
          <a:prstGeom prst="rect">
            <a:avLst/>
          </a:prstGeom>
          <a:noFill/>
        </p:spPr>
        <p:txBody>
          <a:bodyPr wrap="square" rtlCol="0">
            <a:spAutoFit/>
          </a:bodyPr>
          <a:p>
            <a:pPr algn="r"/>
            <a:r>
              <a:rPr lang="zh-CN" altLang="en-US" sz="2800"/>
              <a:t>应用</a:t>
            </a:r>
            <a:r>
              <a:rPr lang="en-US" altLang="zh-CN" sz="2800"/>
              <a:t>: </a:t>
            </a:r>
            <a:r>
              <a:rPr lang="en-US" altLang="zh-CN" sz="2800"/>
              <a:t>NLP&amp;</a:t>
            </a:r>
            <a:r>
              <a:rPr lang="zh-CN" altLang="en-US" sz="2800"/>
              <a:t>计算机</a:t>
            </a:r>
            <a:r>
              <a:rPr lang="zh-CN" altLang="en-US" sz="2800"/>
              <a:t>视觉</a:t>
            </a:r>
            <a:endParaRPr lang="zh-CN" altLang="en-US" sz="2800"/>
          </a:p>
        </p:txBody>
      </p:sp>
      <p:sp>
        <p:nvSpPr>
          <p:cNvPr id="7" name="文本框 6"/>
          <p:cNvSpPr txBox="1"/>
          <p:nvPr/>
        </p:nvSpPr>
        <p:spPr>
          <a:xfrm>
            <a:off x="1661160" y="663575"/>
            <a:ext cx="2636520" cy="368300"/>
          </a:xfrm>
          <a:prstGeom prst="rect">
            <a:avLst/>
          </a:prstGeom>
          <a:noFill/>
        </p:spPr>
        <p:txBody>
          <a:bodyPr wrap="square" rtlCol="0">
            <a:spAutoFit/>
          </a:bodyPr>
          <a:p>
            <a:r>
              <a:rPr lang="en-US" altLang="zh-CN" b="1"/>
              <a:t>BLEU</a:t>
            </a:r>
            <a:r>
              <a:rPr lang="en-US" altLang="zh-CN"/>
              <a:t>: </a:t>
            </a:r>
            <a:r>
              <a:rPr lang="zh-CN" altLang="en-US">
                <a:sym typeface="+mn-ea"/>
              </a:rPr>
              <a:t>双语替换评测</a:t>
            </a:r>
            <a:endParaRPr lang="en-US" altLang="zh-CN"/>
          </a:p>
        </p:txBody>
      </p:sp>
      <p:pic>
        <p:nvPicPr>
          <p:cNvPr id="8" name="图片 7" descr="4"/>
          <p:cNvPicPr>
            <a:picLocks noChangeAspect="1"/>
          </p:cNvPicPr>
          <p:nvPr/>
        </p:nvPicPr>
        <p:blipFill>
          <a:blip r:embed="rId6"/>
          <a:stretch>
            <a:fillRect/>
          </a:stretch>
        </p:blipFill>
        <p:spPr>
          <a:xfrm>
            <a:off x="4148455" y="1452880"/>
            <a:ext cx="7544435" cy="329374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0-ppt_h/2"/>
                                          </p:val>
                                        </p:tav>
                                      </p:tavLst>
                                    </p:anim>
                                    <p:set>
                                      <p:cBhvr>
                                        <p:cTn id="14" dur="1" fill="hold">
                                          <p:stCondLst>
                                            <p:cond delay="499"/>
                                          </p:stCondLst>
                                        </p:cTn>
                                        <p:tgtEl>
                                          <p:spTgt spid="8"/>
                                        </p:tgtEl>
                                        <p:attrNameLst>
                                          <p:attrName>style.visibility</p:attrName>
                                        </p:attrNameLst>
                                      </p:cBhvr>
                                      <p:to>
                                        <p:strVal val="hidden"/>
                                      </p:to>
                                    </p:set>
                                  </p:childTnLst>
                                </p:cTn>
                              </p:par>
                              <p:par>
                                <p:cTn id="15" presetID="2" presetClass="exit" presetSubtype="1" fill="hold" grpId="0" nodeType="with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0-ppt_h/2"/>
                                          </p:val>
                                        </p:tav>
                                      </p:tavLst>
                                    </p:anim>
                                    <p:set>
                                      <p:cBhvr>
                                        <p:cTn id="18" dur="1" fill="hold">
                                          <p:stCondLst>
                                            <p:cond delay="499"/>
                                          </p:stCondLst>
                                        </p:cTn>
                                        <p:tgtEl>
                                          <p:spTgt spid="7"/>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3"/>
                                        </p:tgtEl>
                                        <p:attrNameLst>
                                          <p:attrName>ppt_x</p:attrName>
                                        </p:attrNameLst>
                                      </p:cBhvr>
                                      <p:tavLst>
                                        <p:tav tm="0">
                                          <p:val>
                                            <p:strVal val="ppt_x"/>
                                          </p:val>
                                        </p:tav>
                                        <p:tav tm="100000">
                                          <p:val>
                                            <p:strVal val="ppt_x"/>
                                          </p:val>
                                        </p:tav>
                                      </p:tavLst>
                                    </p:anim>
                                    <p:anim calcmode="lin" valueType="num">
                                      <p:cBhvr additive="base">
                                        <p:cTn id="21" dur="500"/>
                                        <p:tgtEl>
                                          <p:spTgt spid="3"/>
                                        </p:tgtEl>
                                        <p:attrNameLst>
                                          <p:attrName>ppt_y</p:attrName>
                                        </p:attrNameLst>
                                      </p:cBhvr>
                                      <p:tavLst>
                                        <p:tav tm="0">
                                          <p:val>
                                            <p:strVal val="ppt_y"/>
                                          </p:val>
                                        </p:tav>
                                        <p:tav tm="100000">
                                          <p:val>
                                            <p:strVal val="0-ppt_h/2"/>
                                          </p:val>
                                        </p:tav>
                                      </p:tavLst>
                                    </p:anim>
                                    <p:set>
                                      <p:cBhvr>
                                        <p:cTn id="22" dur="1" fill="hold">
                                          <p:stCondLst>
                                            <p:cond delay="499"/>
                                          </p:stCondLst>
                                        </p:cTn>
                                        <p:tgtEl>
                                          <p:spTgt spid="3"/>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t>代码实现案例</a:t>
            </a:r>
            <a:r>
              <a:rPr lang="en-US" altLang="zh-CN" sz="2800"/>
              <a:t>1</a:t>
            </a:r>
            <a:endParaRPr lang="en-US" altLang="zh-CN" sz="2800"/>
          </a:p>
        </p:txBody>
      </p:sp>
      <p:sp>
        <p:nvSpPr>
          <p:cNvPr id="2" name="文本框 1"/>
          <p:cNvSpPr txBox="1"/>
          <p:nvPr/>
        </p:nvSpPr>
        <p:spPr>
          <a:xfrm>
            <a:off x="196215" y="2708275"/>
            <a:ext cx="7658735" cy="3936365"/>
          </a:xfrm>
          <a:prstGeom prst="rect">
            <a:avLst/>
          </a:prstGeom>
          <a:noFill/>
        </p:spPr>
        <p:txBody>
          <a:bodyPr wrap="square" rtlCol="0" anchor="t">
            <a:noAutofit/>
          </a:bodyPr>
          <a:p>
            <a:r>
              <a:rPr lang="zh-CN" altLang="en-US">
                <a:solidFill>
                  <a:schemeClr val="accent6">
                    <a:lumMod val="50000"/>
                  </a:schemeClr>
                </a:solidFill>
              </a:rPr>
              <a:t>predict.data</a:t>
            </a:r>
            <a:r>
              <a:rPr lang="zh-CN" altLang="en-US"/>
              <a:t> tensor([</a:t>
            </a:r>
            <a:endParaRPr lang="zh-CN" altLang="en-US"/>
          </a:p>
          <a:p>
            <a:r>
              <a:rPr lang="zh-CN" altLang="en-US"/>
              <a:t> </a:t>
            </a:r>
            <a:r>
              <a:rPr lang="en-US" altLang="zh-CN"/>
              <a:t>       </a:t>
            </a:r>
            <a:r>
              <a:rPr lang="zh-CN" altLang="en-US"/>
              <a:t>[  0.2522,   0.6466,  -8.8813,  </a:t>
            </a:r>
            <a:r>
              <a:rPr lang="zh-CN" altLang="en-US">
                <a:solidFill>
                  <a:srgbClr val="FF0000"/>
                </a:solidFill>
              </a:rPr>
              <a:t>13.7630</a:t>
            </a:r>
            <a:r>
              <a:rPr lang="zh-CN" altLang="en-US"/>
              <a:t>,   2.3610,   1.5227,  -0.1429,</a:t>
            </a:r>
            <a:endParaRPr lang="zh-CN" altLang="en-US"/>
          </a:p>
          <a:p>
            <a:r>
              <a:rPr lang="zh-CN" altLang="en-US"/>
              <a:t>          -7.5423,  -0.7620,  -2.0466],</a:t>
            </a:r>
            <a:endParaRPr lang="zh-CN" altLang="en-US"/>
          </a:p>
          <a:p>
            <a:r>
              <a:rPr lang="zh-CN" altLang="en-US"/>
              <a:t>        [  0.6478,  -0.2641, -10.4346,   0.2654,  </a:t>
            </a:r>
            <a:r>
              <a:rPr lang="zh-CN" altLang="en-US">
                <a:solidFill>
                  <a:srgbClr val="FF0000"/>
                </a:solidFill>
              </a:rPr>
              <a:t>13.4668</a:t>
            </a:r>
            <a:r>
              <a:rPr lang="zh-CN" altLang="en-US"/>
              <a:t>,   3.4736,  -2.0802,</a:t>
            </a:r>
            <a:endParaRPr lang="zh-CN" altLang="en-US"/>
          </a:p>
          <a:p>
            <a:r>
              <a:rPr lang="zh-CN" altLang="en-US"/>
              <a:t>          -1.0143,  -3.1195,  -4.0138],</a:t>
            </a:r>
            <a:endParaRPr lang="zh-CN" altLang="en-US"/>
          </a:p>
          <a:p>
            <a:r>
              <a:rPr lang="zh-CN" altLang="en-US"/>
              <a:t>        [  0.3459,   0.3815,  -3.7756,   1.0753,   2.2346,  </a:t>
            </a:r>
            <a:r>
              <a:rPr lang="zh-CN" altLang="en-US">
                <a:solidFill>
                  <a:srgbClr val="FF0000"/>
                </a:solidFill>
              </a:rPr>
              <a:t>15.2305</a:t>
            </a:r>
            <a:r>
              <a:rPr lang="zh-CN" altLang="en-US"/>
              <a:t>,  -1.5016,</a:t>
            </a:r>
            <a:endParaRPr lang="zh-CN" altLang="en-US"/>
          </a:p>
          <a:p>
            <a:r>
              <a:rPr lang="zh-CN" altLang="en-US"/>
              <a:t>          -8.6182,  -3.1025,  -3.8402],</a:t>
            </a:r>
            <a:endParaRPr lang="zh-CN" altLang="en-US"/>
          </a:p>
          <a:p>
            <a:r>
              <a:rPr lang="zh-CN" altLang="en-US"/>
              <a:t>        [  0.4227,   1.6505,  -4.2780,  -0.1135,   0.6850,   2.8360,   </a:t>
            </a:r>
            <a:r>
              <a:rPr lang="zh-CN" altLang="en-US">
                <a:solidFill>
                  <a:srgbClr val="FF0000"/>
                </a:solidFill>
              </a:rPr>
              <a:t>8.0875</a:t>
            </a:r>
            <a:r>
              <a:rPr lang="zh-CN" altLang="en-US"/>
              <a:t>,</a:t>
            </a:r>
            <a:endParaRPr lang="zh-CN" altLang="en-US"/>
          </a:p>
          <a:p>
            <a:r>
              <a:rPr lang="zh-CN" altLang="en-US"/>
              <a:t>         -10.6510,  -3.7401,   3.1496],</a:t>
            </a:r>
            <a:endParaRPr lang="zh-CN" altLang="en-US"/>
          </a:p>
          <a:p>
            <a:r>
              <a:rPr lang="zh-CN" altLang="en-US"/>
              <a:t>        [  0.1386,   0.7501,   </a:t>
            </a:r>
            <a:r>
              <a:rPr lang="zh-CN" altLang="en-US">
                <a:solidFill>
                  <a:srgbClr val="FF0000"/>
                </a:solidFill>
              </a:rPr>
              <a:t>9.2281</a:t>
            </a:r>
            <a:r>
              <a:rPr lang="zh-CN" altLang="en-US"/>
              <a:t>,   0.9576,   0.1352,   2.8628,  -0.1699,</a:t>
            </a:r>
            <a:endParaRPr lang="zh-CN" altLang="en-US"/>
          </a:p>
          <a:p>
            <a:r>
              <a:rPr lang="zh-CN" altLang="en-US"/>
              <a:t>          -8.8375,  -2.6610,  -4.4962]], device='cuda:0')</a:t>
            </a:r>
            <a:endParaRPr lang="zh-CN" altLang="en-US"/>
          </a:p>
        </p:txBody>
      </p:sp>
      <p:sp>
        <p:nvSpPr>
          <p:cNvPr id="3" name="文本框 2"/>
          <p:cNvSpPr txBox="1"/>
          <p:nvPr/>
        </p:nvSpPr>
        <p:spPr>
          <a:xfrm>
            <a:off x="8141970" y="3014345"/>
            <a:ext cx="4142105" cy="2030095"/>
          </a:xfrm>
          <a:prstGeom prst="rect">
            <a:avLst/>
          </a:prstGeom>
          <a:noFill/>
        </p:spPr>
        <p:txBody>
          <a:bodyPr wrap="square" rtlCol="0" anchor="t">
            <a:spAutoFit/>
          </a:bodyPr>
          <a:p>
            <a:r>
              <a:rPr lang="zh-CN" altLang="en-US">
                <a:solidFill>
                  <a:schemeClr val="accent6">
                    <a:lumMod val="50000"/>
                  </a:schemeClr>
                </a:solidFill>
              </a:rPr>
              <a:t>predict</a:t>
            </a:r>
            <a:r>
              <a:rPr lang="zh-CN" altLang="en-US"/>
              <a:t> tensor([[</a:t>
            </a:r>
            <a:r>
              <a:rPr lang="zh-CN" altLang="en-US">
                <a:solidFill>
                  <a:srgbClr val="FF0000"/>
                </a:solidFill>
              </a:rPr>
              <a:t>3</a:t>
            </a:r>
            <a:r>
              <a:rPr lang="zh-CN" altLang="en-US"/>
              <a:t>],</a:t>
            </a:r>
            <a:endParaRPr lang="zh-CN" altLang="en-US"/>
          </a:p>
          <a:p>
            <a:r>
              <a:rPr lang="zh-CN" altLang="en-US"/>
              <a:t>        [</a:t>
            </a:r>
            <a:r>
              <a:rPr lang="zh-CN" altLang="en-US">
                <a:solidFill>
                  <a:srgbClr val="FF0000"/>
                </a:solidFill>
              </a:rPr>
              <a:t>4</a:t>
            </a:r>
            <a:r>
              <a:rPr lang="zh-CN" altLang="en-US"/>
              <a:t>],</a:t>
            </a:r>
            <a:endParaRPr lang="zh-CN" altLang="en-US"/>
          </a:p>
          <a:p>
            <a:r>
              <a:rPr lang="zh-CN" altLang="en-US"/>
              <a:t>        [</a:t>
            </a:r>
            <a:r>
              <a:rPr lang="zh-CN" altLang="en-US">
                <a:solidFill>
                  <a:srgbClr val="FF0000"/>
                </a:solidFill>
              </a:rPr>
              <a:t>5</a:t>
            </a:r>
            <a:r>
              <a:rPr lang="zh-CN" altLang="en-US"/>
              <a:t>],</a:t>
            </a:r>
            <a:endParaRPr lang="zh-CN" altLang="en-US"/>
          </a:p>
          <a:p>
            <a:r>
              <a:rPr lang="zh-CN" altLang="en-US"/>
              <a:t>        [</a:t>
            </a:r>
            <a:r>
              <a:rPr lang="zh-CN" altLang="en-US">
                <a:solidFill>
                  <a:srgbClr val="FF0000"/>
                </a:solidFill>
              </a:rPr>
              <a:t>6</a:t>
            </a:r>
            <a:r>
              <a:rPr lang="zh-CN" altLang="en-US"/>
              <a:t>],</a:t>
            </a:r>
            <a:endParaRPr lang="zh-CN" altLang="en-US"/>
          </a:p>
          <a:p>
            <a:r>
              <a:rPr lang="zh-CN" altLang="en-US"/>
              <a:t>        [</a:t>
            </a:r>
            <a:r>
              <a:rPr lang="zh-CN" altLang="en-US">
                <a:solidFill>
                  <a:srgbClr val="FF0000"/>
                </a:solidFill>
              </a:rPr>
              <a:t>2</a:t>
            </a:r>
            <a:r>
              <a:rPr lang="zh-CN" altLang="en-US"/>
              <a:t>]], device='cuda:0')</a:t>
            </a:r>
            <a:endParaRPr lang="zh-CN" altLang="en-US"/>
          </a:p>
          <a:p>
            <a:endParaRPr lang="zh-CN" altLang="en-US"/>
          </a:p>
          <a:p>
            <a:endParaRPr lang="zh-CN" altLang="en-US"/>
          </a:p>
        </p:txBody>
      </p:sp>
      <p:pic>
        <p:nvPicPr>
          <p:cNvPr id="4" name="图片 3" descr="C:\Users\xuyy\xyy\transformer\ppt\词组.png词组"/>
          <p:cNvPicPr>
            <a:picLocks noChangeAspect="1"/>
          </p:cNvPicPr>
          <p:nvPr>
            <p:custDataLst>
              <p:tags r:id="rId4"/>
            </p:custDataLst>
          </p:nvPr>
        </p:nvPicPr>
        <p:blipFill>
          <a:blip r:embed="rId5"/>
          <a:srcRect/>
          <a:stretch>
            <a:fillRect/>
          </a:stretch>
        </p:blipFill>
        <p:spPr>
          <a:xfrm>
            <a:off x="293370" y="1143000"/>
            <a:ext cx="9401810" cy="1565275"/>
          </a:xfrm>
          <a:prstGeom prst="rect">
            <a:avLst/>
          </a:prstGeom>
        </p:spPr>
      </p:pic>
      <p:sp>
        <p:nvSpPr>
          <p:cNvPr id="5" name="文本框 4"/>
          <p:cNvSpPr txBox="1"/>
          <p:nvPr/>
        </p:nvSpPr>
        <p:spPr>
          <a:xfrm>
            <a:off x="6527165" y="5935345"/>
            <a:ext cx="5415280" cy="703580"/>
          </a:xfrm>
          <a:prstGeom prst="rect">
            <a:avLst/>
          </a:prstGeom>
          <a:noFill/>
        </p:spPr>
        <p:txBody>
          <a:bodyPr wrap="square" rtlCol="0">
            <a:noAutofit/>
          </a:bodyPr>
          <a:p>
            <a:r>
              <a:rPr lang="en-US" altLang="zh-CN">
                <a:sym typeface="+mn-ea"/>
              </a:rPr>
              <a:t>[1,    3,    4,    5,   6] -&gt;   [3,  4,    5,     6,           2]</a:t>
            </a:r>
            <a:endParaRPr lang="en-US" altLang="zh-CN"/>
          </a:p>
          <a:p>
            <a:r>
              <a:rPr lang="zh-CN" altLang="en-US">
                <a:sym typeface="+mn-ea"/>
              </a:rPr>
              <a:t>['我', '是', '学', '生', 'P'] -&gt; ['I', 'am', 'a', 'student', 'E']</a:t>
            </a:r>
            <a:endParaRPr lang="zh-CN" altLang="en-US"/>
          </a:p>
          <a:p>
            <a:endParaRPr lang="zh-CN" altLang="en-US"/>
          </a:p>
        </p:txBody>
      </p:sp>
      <p:sp>
        <p:nvSpPr>
          <p:cNvPr id="8" name="文本框 7"/>
          <p:cNvSpPr txBox="1"/>
          <p:nvPr/>
        </p:nvSpPr>
        <p:spPr>
          <a:xfrm>
            <a:off x="5848350" y="5935345"/>
            <a:ext cx="1138555" cy="645160"/>
          </a:xfrm>
          <a:prstGeom prst="rect">
            <a:avLst/>
          </a:prstGeom>
          <a:noFill/>
        </p:spPr>
        <p:txBody>
          <a:bodyPr wrap="square" rtlCol="0">
            <a:spAutoFit/>
          </a:bodyPr>
          <a:p>
            <a:r>
              <a:rPr lang="en-US" altLang="zh-CN">
                <a:solidFill>
                  <a:schemeClr val="accent6">
                    <a:lumMod val="50000"/>
                  </a:schemeClr>
                </a:solidFill>
              </a:rPr>
              <a:t>index</a:t>
            </a:r>
            <a:endParaRPr lang="en-US" altLang="zh-CN">
              <a:solidFill>
                <a:schemeClr val="accent6">
                  <a:lumMod val="50000"/>
                </a:schemeClr>
              </a:solidFill>
            </a:endParaRPr>
          </a:p>
          <a:p>
            <a:r>
              <a:rPr lang="en-US" altLang="zh-CN">
                <a:solidFill>
                  <a:schemeClr val="accent6">
                    <a:lumMod val="50000"/>
                  </a:schemeClr>
                </a:solidFill>
              </a:rPr>
              <a:t>value</a:t>
            </a:r>
            <a:endParaRPr lang="en-US" altLang="zh-CN">
              <a:solidFill>
                <a:schemeClr val="accent6">
                  <a:lumMod val="50000"/>
                </a:schemeClr>
              </a:solidFill>
            </a:endParaRPr>
          </a:p>
        </p:txBody>
      </p:sp>
      <p:sp>
        <p:nvSpPr>
          <p:cNvPr id="9" name="文本框 8"/>
          <p:cNvSpPr txBox="1"/>
          <p:nvPr/>
        </p:nvSpPr>
        <p:spPr>
          <a:xfrm>
            <a:off x="9629140" y="5044440"/>
            <a:ext cx="1425575" cy="368300"/>
          </a:xfrm>
          <a:prstGeom prst="rect">
            <a:avLst/>
          </a:prstGeom>
          <a:noFill/>
        </p:spPr>
        <p:txBody>
          <a:bodyPr wrap="square" rtlCol="0">
            <a:spAutoFit/>
          </a:bodyPr>
          <a:p>
            <a:r>
              <a:rPr lang="zh-CN" altLang="en-US" u="sng">
                <a:solidFill>
                  <a:srgbClr val="00B0F0"/>
                </a:solidFill>
              </a:rPr>
              <a:t>运行结果</a:t>
            </a:r>
            <a:r>
              <a:rPr lang="en-US" altLang="zh-CN">
                <a:solidFill>
                  <a:srgbClr val="00B0F0"/>
                </a:solidFill>
              </a:rPr>
              <a:t> </a:t>
            </a:r>
            <a:r>
              <a:rPr lang="en-US" altLang="zh-CN">
                <a:solidFill>
                  <a:srgbClr val="00B0F0"/>
                </a:solidFill>
              </a:rPr>
              <a:t>↓</a:t>
            </a:r>
            <a:endParaRPr lang="en-US" altLang="zh-CN">
              <a:solidFill>
                <a:srgbClr val="00B0F0"/>
              </a:solidFill>
            </a:endParaRPr>
          </a:p>
        </p:txBody>
      </p:sp>
      <p:sp>
        <p:nvSpPr>
          <p:cNvPr id="10" name="文本框 9"/>
          <p:cNvSpPr txBox="1"/>
          <p:nvPr/>
        </p:nvSpPr>
        <p:spPr>
          <a:xfrm>
            <a:off x="7211695" y="5567045"/>
            <a:ext cx="1288415" cy="368300"/>
          </a:xfrm>
          <a:prstGeom prst="rect">
            <a:avLst/>
          </a:prstGeom>
          <a:noFill/>
        </p:spPr>
        <p:txBody>
          <a:bodyPr wrap="square" rtlCol="0">
            <a:spAutoFit/>
          </a:bodyPr>
          <a:p>
            <a:r>
              <a:rPr lang="zh-CN" altLang="en-US">
                <a:solidFill>
                  <a:schemeClr val="accent6">
                    <a:lumMod val="50000"/>
                  </a:schemeClr>
                </a:solidFill>
              </a:rPr>
              <a:t>输入</a:t>
            </a:r>
            <a:endParaRPr lang="zh-CN" altLang="en-US">
              <a:solidFill>
                <a:schemeClr val="accent6">
                  <a:lumMod val="50000"/>
                </a:schemeClr>
              </a:solidFill>
            </a:endParaRPr>
          </a:p>
        </p:txBody>
      </p:sp>
      <p:sp>
        <p:nvSpPr>
          <p:cNvPr id="12" name="文本框 11"/>
          <p:cNvSpPr txBox="1"/>
          <p:nvPr/>
        </p:nvSpPr>
        <p:spPr>
          <a:xfrm>
            <a:off x="9695180" y="5567045"/>
            <a:ext cx="1035050" cy="368300"/>
          </a:xfrm>
          <a:prstGeom prst="rect">
            <a:avLst/>
          </a:prstGeom>
          <a:noFill/>
        </p:spPr>
        <p:txBody>
          <a:bodyPr wrap="square" rtlCol="0">
            <a:spAutoFit/>
          </a:bodyPr>
          <a:p>
            <a:r>
              <a:rPr lang="zh-CN" altLang="en-US">
                <a:solidFill>
                  <a:schemeClr val="accent6">
                    <a:lumMod val="50000"/>
                  </a:schemeClr>
                </a:solidFill>
                <a:sym typeface="+mn-ea"/>
              </a:rPr>
              <a:t>输出</a:t>
            </a:r>
            <a:endParaRPr lang="zh-CN" altLang="en-US">
              <a:solidFill>
                <a:schemeClr val="accent6">
                  <a:lumMod val="50000"/>
                </a:schemeClr>
              </a:solidFill>
              <a:sym typeface="+mn-ea"/>
            </a:endParaRPr>
          </a:p>
        </p:txBody>
      </p:sp>
      <p:sp>
        <p:nvSpPr>
          <p:cNvPr id="11" name="文本框 10"/>
          <p:cNvSpPr txBox="1"/>
          <p:nvPr>
            <p:custDataLst>
              <p:tags r:id="rId6"/>
            </p:custDataLst>
          </p:nvPr>
        </p:nvSpPr>
        <p:spPr>
          <a:xfrm>
            <a:off x="94615" y="5790565"/>
            <a:ext cx="5528945" cy="934720"/>
          </a:xfrm>
          <a:prstGeom prst="rect">
            <a:avLst/>
          </a:prstGeom>
          <a:solidFill>
            <a:schemeClr val="accent6">
              <a:lumMod val="50000"/>
            </a:schemeClr>
          </a:solidFill>
        </p:spPr>
        <p:txBody>
          <a:bodyPr wrap="square" rtlCol="0" anchor="t">
            <a:noAutofit/>
          </a:bodyPr>
          <a:p>
            <a:r>
              <a:rPr>
                <a:solidFill>
                  <a:schemeClr val="bg2"/>
                </a:solidFill>
                <a:cs typeface="+mn-lt"/>
              </a:rPr>
              <a:t>['我', '是', '女', '生', 'P'] -&gt; ['I', 'am', 'a', 'girl', 'E']</a:t>
            </a:r>
            <a:endParaRPr>
              <a:solidFill>
                <a:schemeClr val="bg2"/>
              </a:solidFill>
              <a:cs typeface="+mn-lt"/>
            </a:endParaRPr>
          </a:p>
          <a:p>
            <a:r>
              <a:rPr>
                <a:solidFill>
                  <a:schemeClr val="bg2"/>
                </a:solidFill>
                <a:cs typeface="+mn-lt"/>
              </a:rPr>
              <a:t>['我', '喜', '欢', '学', '习'] -&gt; ['I', 'like', 'learning', 'E', 'E']</a:t>
            </a:r>
            <a:endParaRPr>
              <a:solidFill>
                <a:schemeClr val="bg2"/>
              </a:solidFill>
              <a:cs typeface="+mn-lt"/>
            </a:endParaRPr>
          </a:p>
          <a:p>
            <a:r>
              <a:rPr>
                <a:solidFill>
                  <a:schemeClr val="bg2"/>
                </a:solidFill>
                <a:cs typeface="+mn-lt"/>
              </a:rPr>
              <a:t>['我', '是', '学', '生', 'P'] -&gt; ['I', 'am', 'a', 'student', 'E']</a:t>
            </a:r>
            <a:endParaRPr>
              <a:solidFill>
                <a:schemeClr val="bg2"/>
              </a:solidFill>
              <a:cs typeface="+mn-lt"/>
            </a:endParaRPr>
          </a:p>
        </p:txBody>
      </p:sp>
      <p:pic>
        <p:nvPicPr>
          <p:cNvPr id="7" name="图片 6"/>
          <p:cNvPicPr>
            <a:picLocks noChangeAspect="1"/>
          </p:cNvPicPr>
          <p:nvPr/>
        </p:nvPicPr>
        <p:blipFill>
          <a:blip r:embed="rId7"/>
          <a:stretch>
            <a:fillRect/>
          </a:stretch>
        </p:blipFill>
        <p:spPr>
          <a:xfrm>
            <a:off x="1507490" y="3007360"/>
            <a:ext cx="7992745" cy="2231390"/>
          </a:xfrm>
          <a:prstGeom prst="rect">
            <a:avLst/>
          </a:prstGeom>
        </p:spPr>
      </p:pic>
      <p:sp>
        <p:nvSpPr>
          <p:cNvPr id="14" name="文本框 13"/>
          <p:cNvSpPr txBox="1"/>
          <p:nvPr/>
        </p:nvSpPr>
        <p:spPr>
          <a:xfrm>
            <a:off x="5386070" y="4267835"/>
            <a:ext cx="6096000" cy="368300"/>
          </a:xfrm>
          <a:prstGeom prst="rect">
            <a:avLst/>
          </a:prstGeom>
          <a:noFill/>
        </p:spPr>
        <p:txBody>
          <a:bodyPr wrap="square" rtlCol="0" anchor="t">
            <a:spAutoFit/>
          </a:bodyPr>
          <a:p>
            <a:r>
              <a:rPr lang="zh-CN" altLang="en-US">
                <a:solidFill>
                  <a:schemeClr val="bg1"/>
                </a:solidFill>
                <a:sym typeface="+mn-ea"/>
              </a:rPr>
              <a:t>用训练好模型</a:t>
            </a:r>
            <a:r>
              <a:rPr lang="en-US" altLang="zh-CN">
                <a:solidFill>
                  <a:schemeClr val="bg1"/>
                </a:solidFill>
                <a:sym typeface="+mn-ea"/>
              </a:rPr>
              <a:t>(</a:t>
            </a:r>
            <a:r>
              <a:rPr lang="en-US" altLang="zh-CN">
                <a:solidFill>
                  <a:schemeClr val="bg1"/>
                </a:solidFill>
                <a:sym typeface="+mn-ea"/>
              </a:rPr>
              <a:t>model.pth)</a:t>
            </a:r>
            <a:r>
              <a:rPr lang="zh-CN" altLang="en-US">
                <a:solidFill>
                  <a:schemeClr val="bg1"/>
                </a:solidFill>
                <a:sym typeface="+mn-ea"/>
              </a:rPr>
              <a:t>进行评估</a:t>
            </a:r>
            <a:endParaRPr lang="zh-CN" altLang="en-US">
              <a:solidFill>
                <a:schemeClr val="bg1"/>
              </a:solidFill>
              <a:sym typeface="+mn-ea"/>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0-ppt_h/2"/>
                                          </p:val>
                                        </p:tav>
                                      </p:tavLst>
                                    </p:anim>
                                    <p:set>
                                      <p:cBhvr>
                                        <p:cTn id="8" dur="1" fill="hold">
                                          <p:stCondLst>
                                            <p:cond delay="499"/>
                                          </p:stCondLst>
                                        </p:cTn>
                                        <p:tgtEl>
                                          <p:spTgt spid="14"/>
                                        </p:tgtEl>
                                        <p:attrNameLst>
                                          <p:attrName>style.visibility</p:attrName>
                                        </p:attrNameLst>
                                      </p:cBhvr>
                                      <p:to>
                                        <p:strVal val="hidden"/>
                                      </p:to>
                                    </p:set>
                                  </p:childTnLst>
                                </p:cTn>
                              </p:par>
                              <p:par>
                                <p:cTn id="9" presetID="2" presetClass="exit" presetSubtype="1"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0-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5" grpId="0"/>
      <p:bldP spid="10" grpId="0"/>
      <p:bldP spid="12" grpId="0"/>
      <p:bldP spid="9" grpId="1"/>
      <p:bldP spid="8" grpId="1"/>
      <p:bldP spid="5" grpId="1"/>
      <p:bldP spid="10" grpId="1"/>
      <p:bldP spid="12" grpId="1"/>
      <p:bldP spid="11" grpId="0" bldLvl="0" animBg="1"/>
      <p:bldP spid="11" grpId="1" animBg="1"/>
      <p:bldP spid="3" grpId="0"/>
      <p:bldP spid="2" grpId="0"/>
      <p:bldP spid="3" grpId="1"/>
      <p:bldP spid="2" grpId="1"/>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2" name="图片 1"/>
          <p:cNvPicPr>
            <a:picLocks noChangeAspect="1"/>
          </p:cNvPicPr>
          <p:nvPr/>
        </p:nvPicPr>
        <p:blipFill>
          <a:blip r:embed="rId1"/>
          <a:stretch>
            <a:fillRect/>
          </a:stretch>
        </p:blipFill>
        <p:spPr>
          <a:xfrm>
            <a:off x="79375" y="0"/>
            <a:ext cx="6631940" cy="3234690"/>
          </a:xfrm>
          <a:prstGeom prst="rect">
            <a:avLst/>
          </a:prstGeom>
        </p:spPr>
      </p:pic>
      <p:pic>
        <p:nvPicPr>
          <p:cNvPr id="4" name="图片 3"/>
          <p:cNvPicPr>
            <a:picLocks noChangeAspect="1"/>
          </p:cNvPicPr>
          <p:nvPr>
            <p:custDataLst>
              <p:tags r:id="rId2"/>
            </p:custDataLst>
          </p:nvPr>
        </p:nvPicPr>
        <p:blipFill>
          <a:blip r:embed="rId3"/>
          <a:stretch>
            <a:fillRect/>
          </a:stretch>
        </p:blipFill>
        <p:spPr>
          <a:xfrm>
            <a:off x="6012180" y="2225040"/>
            <a:ext cx="6179820" cy="4632960"/>
          </a:xfrm>
          <a:prstGeom prst="rect">
            <a:avLst/>
          </a:prstGeom>
        </p:spPr>
      </p:pic>
      <p:cxnSp>
        <p:nvCxnSpPr>
          <p:cNvPr id="13" name="直接连接符 12"/>
          <p:cNvCxnSpPr/>
          <p:nvPr userDrawn="1">
            <p:custDataLst>
              <p:tags r:id="rId4"/>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5"/>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6"/>
            </p:custDataLst>
          </p:nvPr>
        </p:nvSpPr>
        <p:spPr>
          <a:xfrm>
            <a:off x="7334885" y="437515"/>
            <a:ext cx="3992245" cy="521970"/>
          </a:xfrm>
          <a:prstGeom prst="rect">
            <a:avLst/>
          </a:prstGeom>
          <a:noFill/>
        </p:spPr>
        <p:txBody>
          <a:bodyPr wrap="square" rtlCol="0">
            <a:spAutoFit/>
          </a:bodyPr>
          <a:p>
            <a:pPr algn="r"/>
            <a:r>
              <a:rPr lang="zh-CN" altLang="en-US" sz="2800"/>
              <a:t>代码实现案例</a:t>
            </a:r>
            <a:r>
              <a:rPr lang="en-US" altLang="zh-CN" sz="2800"/>
              <a:t>1</a:t>
            </a:r>
            <a:endParaRPr lang="en-US" altLang="zh-CN" sz="2800"/>
          </a:p>
        </p:txBody>
      </p:sp>
    </p:spTree>
    <p:custDataLst>
      <p:tags r:id="rId7"/>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t>代码实现案例</a:t>
            </a:r>
            <a:r>
              <a:rPr lang="en-US" altLang="zh-CN" sz="2800"/>
              <a:t>2</a:t>
            </a:r>
            <a:endParaRPr lang="en-US" altLang="zh-CN" sz="2800"/>
          </a:p>
        </p:txBody>
      </p:sp>
      <p:sp>
        <p:nvSpPr>
          <p:cNvPr id="2" name="文本框 1"/>
          <p:cNvSpPr txBox="1"/>
          <p:nvPr/>
        </p:nvSpPr>
        <p:spPr>
          <a:xfrm>
            <a:off x="793115" y="1461135"/>
            <a:ext cx="8590915" cy="368300"/>
          </a:xfrm>
          <a:prstGeom prst="rect">
            <a:avLst/>
          </a:prstGeom>
          <a:noFill/>
        </p:spPr>
        <p:txBody>
          <a:bodyPr wrap="square" rtlCol="0">
            <a:spAutoFit/>
          </a:bodyPr>
          <a:p>
            <a:r>
              <a:rPr lang="en-US" altLang="zh-CN"/>
              <a:t>Vision Transformer(</a:t>
            </a:r>
            <a:r>
              <a:rPr lang="en-US" altLang="zh-CN">
                <a:highlight>
                  <a:srgbClr val="FFFF00"/>
                </a:highlight>
              </a:rPr>
              <a:t>ViT</a:t>
            </a:r>
            <a:r>
              <a:rPr lang="zh-CN" altLang="en-US"/>
              <a:t>算法</a:t>
            </a:r>
            <a:r>
              <a:rPr lang="en-US" altLang="zh-CN"/>
              <a:t>&amp;</a:t>
            </a:r>
            <a:r>
              <a:rPr lang="zh-CN" altLang="en-US"/>
              <a:t>模型</a:t>
            </a:r>
            <a:r>
              <a:rPr lang="en-US" altLang="zh-CN"/>
              <a:t>): </a:t>
            </a:r>
            <a:r>
              <a:rPr lang="zh-CN" altLang="en-US"/>
              <a:t>将transformer应用在图像分类的模型</a:t>
            </a:r>
            <a:endParaRPr lang="zh-CN" altLang="en-US"/>
          </a:p>
        </p:txBody>
      </p:sp>
      <p:pic>
        <p:nvPicPr>
          <p:cNvPr id="4" name="图片 3" descr="vit-struc"/>
          <p:cNvPicPr>
            <a:picLocks noChangeAspect="1"/>
          </p:cNvPicPr>
          <p:nvPr/>
        </p:nvPicPr>
        <p:blipFill>
          <a:blip r:embed="rId4"/>
          <a:stretch>
            <a:fillRect/>
          </a:stretch>
        </p:blipFill>
        <p:spPr>
          <a:xfrm>
            <a:off x="793115" y="1829435"/>
            <a:ext cx="8201660" cy="4124960"/>
          </a:xfrm>
          <a:prstGeom prst="rect">
            <a:avLst/>
          </a:prstGeom>
        </p:spPr>
      </p:pic>
      <p:sp>
        <p:nvSpPr>
          <p:cNvPr id="5" name="文本框 4"/>
          <p:cNvSpPr txBox="1"/>
          <p:nvPr/>
        </p:nvSpPr>
        <p:spPr>
          <a:xfrm>
            <a:off x="9164955" y="2778125"/>
            <a:ext cx="2162175" cy="368300"/>
          </a:xfrm>
          <a:prstGeom prst="rect">
            <a:avLst/>
          </a:prstGeom>
          <a:noFill/>
        </p:spPr>
        <p:txBody>
          <a:bodyPr wrap="square" rtlCol="0">
            <a:spAutoFit/>
          </a:bodyPr>
          <a:p>
            <a:r>
              <a:rPr lang="en-US" altLang="zh-CN"/>
              <a:t>MLP: 多层感知机</a:t>
            </a:r>
            <a:endParaRPr lang="en-US" altLang="zh-CN"/>
          </a:p>
        </p:txBody>
      </p:sp>
      <p:sp>
        <p:nvSpPr>
          <p:cNvPr id="7" name="文本框 6"/>
          <p:cNvSpPr txBox="1"/>
          <p:nvPr/>
        </p:nvSpPr>
        <p:spPr>
          <a:xfrm>
            <a:off x="793115" y="5954395"/>
            <a:ext cx="10099675" cy="368300"/>
          </a:xfrm>
          <a:prstGeom prst="rect">
            <a:avLst/>
          </a:prstGeom>
          <a:noFill/>
        </p:spPr>
        <p:txBody>
          <a:bodyPr wrap="square" rtlCol="0" anchor="t">
            <a:spAutoFit/>
          </a:bodyPr>
          <a:p>
            <a:r>
              <a:rPr lang="zh-CN" altLang="en-US"/>
              <a:t>ViT算法中尝试将标准的Transformer结构直接应用于图像，并对整个图像分类流程进行最少的修改</a:t>
            </a:r>
            <a:endParaRPr lang="zh-CN" altLang="en-US"/>
          </a:p>
        </p:txBody>
      </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405bbbdb89760247d63fc24d3c14d80"/>
          <p:cNvPicPr>
            <a:picLocks noChangeAspect="1"/>
          </p:cNvPicPr>
          <p:nvPr/>
        </p:nvPicPr>
        <p:blipFill>
          <a:blip r:embed="rId1"/>
          <a:stretch>
            <a:fillRect/>
          </a:stretch>
        </p:blipFill>
        <p:spPr>
          <a:xfrm>
            <a:off x="5729605" y="1870710"/>
            <a:ext cx="6462395" cy="2236470"/>
          </a:xfrm>
          <a:prstGeom prst="rect">
            <a:avLst/>
          </a:prstGeom>
        </p:spPr>
      </p:pic>
      <p:cxnSp>
        <p:nvCxnSpPr>
          <p:cNvPr id="13" name="直接连接符 12"/>
          <p:cNvCxnSpPr/>
          <p:nvPr userDrawn="1">
            <p:custDataLst>
              <p:tags r:id="rId2"/>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3"/>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4"/>
            </p:custDataLst>
          </p:nvPr>
        </p:nvSpPr>
        <p:spPr>
          <a:xfrm>
            <a:off x="7334885" y="437515"/>
            <a:ext cx="3992245" cy="521970"/>
          </a:xfrm>
          <a:prstGeom prst="rect">
            <a:avLst/>
          </a:prstGeom>
          <a:noFill/>
        </p:spPr>
        <p:txBody>
          <a:bodyPr wrap="square" rtlCol="0">
            <a:spAutoFit/>
          </a:bodyPr>
          <a:p>
            <a:pPr algn="r"/>
            <a:r>
              <a:rPr lang="zh-CN" altLang="en-US" sz="2800"/>
              <a:t>代码实现案例</a:t>
            </a:r>
            <a:r>
              <a:rPr lang="en-US" altLang="zh-CN" sz="2800"/>
              <a:t>2 (1) </a:t>
            </a:r>
            <a:endParaRPr lang="en-US" altLang="zh-CN" sz="2800"/>
          </a:p>
        </p:txBody>
      </p:sp>
      <p:sp>
        <p:nvSpPr>
          <p:cNvPr id="5" name="文本框 4"/>
          <p:cNvSpPr txBox="1"/>
          <p:nvPr/>
        </p:nvSpPr>
        <p:spPr>
          <a:xfrm>
            <a:off x="9074785" y="3502660"/>
            <a:ext cx="2484120" cy="645160"/>
          </a:xfrm>
          <a:prstGeom prst="rect">
            <a:avLst/>
          </a:prstGeom>
          <a:noFill/>
        </p:spPr>
        <p:txBody>
          <a:bodyPr wrap="square" rtlCol="0">
            <a:spAutoFit/>
          </a:bodyPr>
          <a:p>
            <a:r>
              <a:rPr lang="zh-CN" altLang="en-US">
                <a:solidFill>
                  <a:schemeClr val="bg1"/>
                </a:solidFill>
              </a:rPr>
              <a:t>用训练好</a:t>
            </a:r>
            <a:r>
              <a:rPr lang="en-US" altLang="zh-CN">
                <a:solidFill>
                  <a:schemeClr val="bg1"/>
                </a:solidFill>
              </a:rPr>
              <a:t>(pre-trained)</a:t>
            </a:r>
            <a:r>
              <a:rPr lang="zh-CN" altLang="en-US">
                <a:solidFill>
                  <a:schemeClr val="bg1"/>
                </a:solidFill>
              </a:rPr>
              <a:t>的</a:t>
            </a:r>
            <a:r>
              <a:rPr lang="en-US" altLang="zh-CN">
                <a:solidFill>
                  <a:schemeClr val="bg1"/>
                </a:solidFill>
              </a:rPr>
              <a:t>model</a:t>
            </a:r>
            <a:r>
              <a:rPr lang="zh-CN" altLang="en-US">
                <a:solidFill>
                  <a:schemeClr val="bg1"/>
                </a:solidFill>
              </a:rPr>
              <a:t>进行评估</a:t>
            </a:r>
            <a:endParaRPr lang="zh-CN" altLang="en-US">
              <a:solidFill>
                <a:schemeClr val="bg1"/>
              </a:solidFill>
            </a:endParaRPr>
          </a:p>
        </p:txBody>
      </p:sp>
      <p:sp>
        <p:nvSpPr>
          <p:cNvPr id="8" name="矩形 7"/>
          <p:cNvSpPr/>
          <p:nvPr/>
        </p:nvSpPr>
        <p:spPr>
          <a:xfrm>
            <a:off x="6521450" y="2145665"/>
            <a:ext cx="551815" cy="1841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8789035" y="5182235"/>
            <a:ext cx="3035935" cy="645160"/>
          </a:xfrm>
          <a:prstGeom prst="rect">
            <a:avLst/>
          </a:prstGeom>
          <a:noFill/>
        </p:spPr>
        <p:txBody>
          <a:bodyPr wrap="square" rtlCol="0">
            <a:spAutoFit/>
          </a:bodyPr>
          <a:p>
            <a:r>
              <a:rPr lang="zh-CN" altLang="en-US"/>
              <a:t>训练</a:t>
            </a:r>
            <a:r>
              <a:rPr lang="en-US" altLang="zh-CN"/>
              <a:t>/</a:t>
            </a:r>
            <a:r>
              <a:rPr lang="zh-CN" altLang="en-US"/>
              <a:t>验证集</a:t>
            </a:r>
            <a:r>
              <a:rPr lang="en-US" altLang="zh-CN"/>
              <a:t>: ILSVRC2012</a:t>
            </a:r>
            <a:endParaRPr lang="en-US" altLang="zh-CN"/>
          </a:p>
          <a:p>
            <a:r>
              <a:rPr lang="en-US" altLang="zh-CN" b="1"/>
              <a:t>imagenet2012</a:t>
            </a:r>
            <a:endParaRPr lang="en-US" altLang="zh-CN" b="1"/>
          </a:p>
        </p:txBody>
      </p:sp>
      <p:pic>
        <p:nvPicPr>
          <p:cNvPr id="7" name="图片 6" descr="cdebad1047fffc9179b519acef84efc"/>
          <p:cNvPicPr>
            <a:picLocks noChangeAspect="1"/>
          </p:cNvPicPr>
          <p:nvPr/>
        </p:nvPicPr>
        <p:blipFill>
          <a:blip r:embed="rId5"/>
          <a:srcRect r="12736" b="14061"/>
          <a:stretch>
            <a:fillRect/>
          </a:stretch>
        </p:blipFill>
        <p:spPr>
          <a:xfrm>
            <a:off x="92075" y="437515"/>
            <a:ext cx="5534025" cy="2382520"/>
          </a:xfrm>
          <a:prstGeom prst="rect">
            <a:avLst/>
          </a:prstGeom>
        </p:spPr>
      </p:pic>
      <p:sp>
        <p:nvSpPr>
          <p:cNvPr id="14" name="文本框 13"/>
          <p:cNvSpPr txBox="1"/>
          <p:nvPr/>
        </p:nvSpPr>
        <p:spPr>
          <a:xfrm>
            <a:off x="4158615" y="1716405"/>
            <a:ext cx="1321435" cy="645160"/>
          </a:xfrm>
          <a:prstGeom prst="rect">
            <a:avLst/>
          </a:prstGeom>
          <a:noFill/>
        </p:spPr>
        <p:txBody>
          <a:bodyPr wrap="square" rtlCol="0">
            <a:spAutoFit/>
          </a:bodyPr>
          <a:p>
            <a:r>
              <a:rPr lang="zh-CN" altLang="en-US">
                <a:solidFill>
                  <a:schemeClr val="bg1"/>
                </a:solidFill>
              </a:rPr>
              <a:t>验证集</a:t>
            </a:r>
            <a:r>
              <a:rPr lang="en-US" altLang="zh-CN">
                <a:solidFill>
                  <a:schemeClr val="bg1"/>
                </a:solidFill>
              </a:rPr>
              <a:t>label</a:t>
            </a:r>
            <a:endParaRPr lang="en-US" altLang="zh-CN">
              <a:solidFill>
                <a:schemeClr val="bg1"/>
              </a:solidFill>
            </a:endParaRPr>
          </a:p>
        </p:txBody>
      </p:sp>
      <p:cxnSp>
        <p:nvCxnSpPr>
          <p:cNvPr id="16" name="直接箭头连接符 15"/>
          <p:cNvCxnSpPr/>
          <p:nvPr/>
        </p:nvCxnSpPr>
        <p:spPr>
          <a:xfrm flipH="1" flipV="1">
            <a:off x="4613275" y="2739390"/>
            <a:ext cx="1769745" cy="356235"/>
          </a:xfrm>
          <a:prstGeom prst="straightConnector1">
            <a:avLst/>
          </a:prstGeom>
          <a:ln>
            <a:solidFill>
              <a:srgbClr val="FF0000"/>
            </a:solidFill>
            <a:tailEnd type="arrow" w="med" len="med"/>
          </a:ln>
        </p:spPr>
        <p:style>
          <a:lnRef idx="3">
            <a:schemeClr val="accent1"/>
          </a:lnRef>
          <a:fillRef idx="0">
            <a:schemeClr val="accent1"/>
          </a:fillRef>
          <a:effectRef idx="2">
            <a:schemeClr val="accent1"/>
          </a:effectRef>
          <a:fontRef idx="minor">
            <a:schemeClr val="tx1"/>
          </a:fontRef>
        </p:style>
      </p:cxnSp>
      <p:pic>
        <p:nvPicPr>
          <p:cNvPr id="17" name="图片 16"/>
          <p:cNvPicPr>
            <a:picLocks noChangeAspect="1"/>
          </p:cNvPicPr>
          <p:nvPr>
            <p:custDataLst>
              <p:tags r:id="rId6"/>
            </p:custDataLst>
          </p:nvPr>
        </p:nvPicPr>
        <p:blipFill>
          <a:blip r:embed="rId7"/>
          <a:srcRect l="15667" t="11396" r="13445" b="45071"/>
          <a:stretch>
            <a:fillRect/>
          </a:stretch>
        </p:blipFill>
        <p:spPr>
          <a:xfrm>
            <a:off x="92075" y="4266565"/>
            <a:ext cx="8696960" cy="223520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643dc83b4a3478171f22243f3d83989"/>
          <p:cNvPicPr>
            <a:picLocks noChangeAspect="1"/>
          </p:cNvPicPr>
          <p:nvPr/>
        </p:nvPicPr>
        <p:blipFill>
          <a:blip r:embed="rId1"/>
          <a:srcRect b="75100"/>
          <a:stretch>
            <a:fillRect/>
          </a:stretch>
        </p:blipFill>
        <p:spPr>
          <a:xfrm>
            <a:off x="0" y="91440"/>
            <a:ext cx="7383145" cy="1210945"/>
          </a:xfrm>
          <a:prstGeom prst="rect">
            <a:avLst/>
          </a:prstGeom>
        </p:spPr>
      </p:pic>
      <p:pic>
        <p:nvPicPr>
          <p:cNvPr id="3" name="图片 2" descr="5ea2070a8026172181456efc279a119"/>
          <p:cNvPicPr>
            <a:picLocks noChangeAspect="1"/>
          </p:cNvPicPr>
          <p:nvPr/>
        </p:nvPicPr>
        <p:blipFill>
          <a:blip r:embed="rId2"/>
          <a:stretch>
            <a:fillRect/>
          </a:stretch>
        </p:blipFill>
        <p:spPr>
          <a:xfrm>
            <a:off x="7601585" y="0"/>
            <a:ext cx="3443605" cy="2582545"/>
          </a:xfrm>
          <a:prstGeom prst="rect">
            <a:avLst/>
          </a:prstGeom>
        </p:spPr>
      </p:pic>
      <p:pic>
        <p:nvPicPr>
          <p:cNvPr id="4" name="图片 3" descr="643dc83b4a3478171f22243f3d83989"/>
          <p:cNvPicPr>
            <a:picLocks noChangeAspect="1"/>
          </p:cNvPicPr>
          <p:nvPr/>
        </p:nvPicPr>
        <p:blipFill>
          <a:blip r:embed="rId1"/>
          <a:srcRect t="23954" b="51524"/>
          <a:stretch>
            <a:fillRect/>
          </a:stretch>
        </p:blipFill>
        <p:spPr>
          <a:xfrm>
            <a:off x="0" y="1522095"/>
            <a:ext cx="7383145" cy="1193165"/>
          </a:xfrm>
          <a:prstGeom prst="rect">
            <a:avLst/>
          </a:prstGeom>
        </p:spPr>
      </p:pic>
      <p:pic>
        <p:nvPicPr>
          <p:cNvPr id="5" name="图片 4" descr="851c8c71518f1d4fb04a485607c52b6"/>
          <p:cNvPicPr>
            <a:picLocks noChangeAspect="1"/>
          </p:cNvPicPr>
          <p:nvPr/>
        </p:nvPicPr>
        <p:blipFill>
          <a:blip r:embed="rId3"/>
          <a:stretch>
            <a:fillRect/>
          </a:stretch>
        </p:blipFill>
        <p:spPr>
          <a:xfrm>
            <a:off x="0" y="2715260"/>
            <a:ext cx="3286125" cy="2464435"/>
          </a:xfrm>
          <a:prstGeom prst="rect">
            <a:avLst/>
          </a:prstGeom>
        </p:spPr>
      </p:pic>
      <p:pic>
        <p:nvPicPr>
          <p:cNvPr id="6" name="图片 5" descr="643dc83b4a3478171f22243f3d83989"/>
          <p:cNvPicPr>
            <a:picLocks noChangeAspect="1"/>
          </p:cNvPicPr>
          <p:nvPr/>
        </p:nvPicPr>
        <p:blipFill>
          <a:blip r:embed="rId1"/>
          <a:srcRect t="48398" b="27403"/>
          <a:stretch>
            <a:fillRect/>
          </a:stretch>
        </p:blipFill>
        <p:spPr>
          <a:xfrm>
            <a:off x="0" y="5678170"/>
            <a:ext cx="7400925" cy="1179830"/>
          </a:xfrm>
          <a:prstGeom prst="rect">
            <a:avLst/>
          </a:prstGeom>
        </p:spPr>
      </p:pic>
      <p:pic>
        <p:nvPicPr>
          <p:cNvPr id="7" name="图片 6" descr="db607baabb8b414837ebb361b5ee01c"/>
          <p:cNvPicPr>
            <a:picLocks noChangeAspect="1"/>
          </p:cNvPicPr>
          <p:nvPr/>
        </p:nvPicPr>
        <p:blipFill>
          <a:blip r:embed="rId4"/>
          <a:stretch>
            <a:fillRect/>
          </a:stretch>
        </p:blipFill>
        <p:spPr>
          <a:xfrm>
            <a:off x="6029960" y="4862195"/>
            <a:ext cx="2660650" cy="1995805"/>
          </a:xfrm>
          <a:prstGeom prst="rect">
            <a:avLst/>
          </a:prstGeom>
        </p:spPr>
      </p:pic>
      <p:pic>
        <p:nvPicPr>
          <p:cNvPr id="8" name="图片 7" descr="643dc83b4a3478171f22243f3d83989"/>
          <p:cNvPicPr>
            <a:picLocks noChangeAspect="1"/>
          </p:cNvPicPr>
          <p:nvPr/>
        </p:nvPicPr>
        <p:blipFill>
          <a:blip r:embed="rId1"/>
          <a:srcRect t="76202"/>
          <a:stretch>
            <a:fillRect/>
          </a:stretch>
        </p:blipFill>
        <p:spPr>
          <a:xfrm>
            <a:off x="4415155" y="2760345"/>
            <a:ext cx="7566660" cy="1186180"/>
          </a:xfrm>
          <a:prstGeom prst="rect">
            <a:avLst/>
          </a:prstGeom>
        </p:spPr>
      </p:pic>
      <p:pic>
        <p:nvPicPr>
          <p:cNvPr id="9" name="图片 8" descr="91a2b7b2c5c4c83cd6ee700c2b4bb98"/>
          <p:cNvPicPr>
            <a:picLocks noChangeAspect="1"/>
          </p:cNvPicPr>
          <p:nvPr/>
        </p:nvPicPr>
        <p:blipFill>
          <a:blip r:embed="rId5"/>
          <a:stretch>
            <a:fillRect/>
          </a:stretch>
        </p:blipFill>
        <p:spPr>
          <a:xfrm>
            <a:off x="9076690" y="3634740"/>
            <a:ext cx="2905125" cy="2178685"/>
          </a:xfrm>
          <a:prstGeom prst="rect">
            <a:avLst/>
          </a:prstGeom>
        </p:spPr>
      </p:pic>
      <p:sp>
        <p:nvSpPr>
          <p:cNvPr id="11" name="文本框 10"/>
          <p:cNvSpPr txBox="1"/>
          <p:nvPr/>
        </p:nvSpPr>
        <p:spPr>
          <a:xfrm>
            <a:off x="3195955" y="3991610"/>
            <a:ext cx="5494655" cy="1198880"/>
          </a:xfrm>
          <a:prstGeom prst="rect">
            <a:avLst/>
          </a:prstGeom>
          <a:solidFill>
            <a:schemeClr val="accent6">
              <a:lumMod val="50000"/>
            </a:schemeClr>
          </a:solidFill>
        </p:spPr>
        <p:txBody>
          <a:bodyPr wrap="square" rtlCol="0" anchor="t">
            <a:spAutoFit/>
          </a:bodyPr>
          <a:p>
            <a:r>
              <a:rPr lang="zh-CN" altLang="en-US">
                <a:solidFill>
                  <a:schemeClr val="bg2"/>
                </a:solidFill>
                <a:cs typeface="+mn-lt"/>
              </a:rPr>
              <a:t>Ground truth lable index: </a:t>
            </a:r>
            <a:r>
              <a:rPr lang="en-US" altLang="zh-CN">
                <a:solidFill>
                  <a:schemeClr val="bg2"/>
                </a:solidFill>
                <a:cs typeface="+mn-lt"/>
              </a:rPr>
              <a:t>65</a:t>
            </a:r>
            <a:r>
              <a:rPr lang="zh-CN" altLang="en-US">
                <a:solidFill>
                  <a:schemeClr val="bg2"/>
                </a:solidFill>
                <a:cs typeface="+mn-lt"/>
              </a:rPr>
              <a:t>, Pred label index:</a:t>
            </a:r>
            <a:r>
              <a:rPr lang="en-US" altLang="zh-CN">
                <a:solidFill>
                  <a:schemeClr val="bg2"/>
                </a:solidFill>
                <a:cs typeface="+mn-lt"/>
              </a:rPr>
              <a:t>65</a:t>
            </a:r>
            <a:endParaRPr lang="en-US" altLang="zh-CN">
              <a:solidFill>
                <a:schemeClr val="bg2"/>
              </a:solidFill>
              <a:cs typeface="+mn-lt"/>
            </a:endParaRPr>
          </a:p>
          <a:p>
            <a:r>
              <a:rPr lang="zh-CN" altLang="en-US">
                <a:solidFill>
                  <a:srgbClr val="FF0000"/>
                </a:solidFill>
                <a:highlight>
                  <a:srgbClr val="FFFF00"/>
                </a:highlight>
                <a:cs typeface="+mn-lt"/>
                <a:sym typeface="+mn-ea"/>
              </a:rPr>
              <a:t>Ground truth lable index: </a:t>
            </a:r>
            <a:r>
              <a:rPr lang="en-US" altLang="zh-CN">
                <a:solidFill>
                  <a:srgbClr val="FF0000"/>
                </a:solidFill>
                <a:highlight>
                  <a:srgbClr val="FFFF00"/>
                </a:highlight>
                <a:cs typeface="+mn-lt"/>
                <a:sym typeface="+mn-ea"/>
              </a:rPr>
              <a:t>970</a:t>
            </a:r>
            <a:r>
              <a:rPr lang="zh-CN" altLang="en-US">
                <a:solidFill>
                  <a:srgbClr val="FF0000"/>
                </a:solidFill>
                <a:highlight>
                  <a:srgbClr val="FFFF00"/>
                </a:highlight>
                <a:cs typeface="+mn-lt"/>
                <a:sym typeface="+mn-ea"/>
              </a:rPr>
              <a:t>, Pred label index:</a:t>
            </a:r>
            <a:r>
              <a:rPr lang="en-US" altLang="zh-CN">
                <a:solidFill>
                  <a:srgbClr val="FF0000"/>
                </a:solidFill>
                <a:highlight>
                  <a:srgbClr val="FFFF00"/>
                </a:highlight>
                <a:cs typeface="+mn-lt"/>
                <a:sym typeface="+mn-ea"/>
              </a:rPr>
              <a:t>795</a:t>
            </a:r>
            <a:endParaRPr lang="en-US" altLang="zh-CN">
              <a:solidFill>
                <a:srgbClr val="FF0000"/>
              </a:solidFill>
              <a:highlight>
                <a:srgbClr val="FFFF00"/>
              </a:highlight>
              <a:cs typeface="+mn-lt"/>
            </a:endParaRPr>
          </a:p>
          <a:p>
            <a:r>
              <a:rPr lang="zh-CN" altLang="en-US">
                <a:solidFill>
                  <a:schemeClr val="bg2"/>
                </a:solidFill>
                <a:cs typeface="+mn-lt"/>
                <a:sym typeface="+mn-ea"/>
              </a:rPr>
              <a:t>Ground truth lable index: </a:t>
            </a:r>
            <a:r>
              <a:rPr lang="en-US" altLang="zh-CN">
                <a:solidFill>
                  <a:schemeClr val="bg2"/>
                </a:solidFill>
                <a:cs typeface="+mn-lt"/>
                <a:sym typeface="+mn-ea"/>
              </a:rPr>
              <a:t>230</a:t>
            </a:r>
            <a:r>
              <a:rPr lang="zh-CN" altLang="en-US">
                <a:solidFill>
                  <a:schemeClr val="bg2"/>
                </a:solidFill>
                <a:cs typeface="+mn-lt"/>
                <a:sym typeface="+mn-ea"/>
              </a:rPr>
              <a:t>, Pred label index:</a:t>
            </a:r>
            <a:r>
              <a:rPr lang="en-US" altLang="zh-CN">
                <a:solidFill>
                  <a:schemeClr val="bg2"/>
                </a:solidFill>
                <a:cs typeface="+mn-lt"/>
                <a:sym typeface="+mn-ea"/>
              </a:rPr>
              <a:t>230</a:t>
            </a:r>
            <a:endParaRPr lang="en-US" altLang="zh-CN">
              <a:solidFill>
                <a:schemeClr val="bg2"/>
              </a:solidFill>
              <a:cs typeface="+mn-lt"/>
            </a:endParaRPr>
          </a:p>
          <a:p>
            <a:r>
              <a:rPr lang="zh-CN" altLang="en-US">
                <a:solidFill>
                  <a:schemeClr val="bg2"/>
                </a:solidFill>
                <a:cs typeface="+mn-lt"/>
                <a:sym typeface="+mn-ea"/>
              </a:rPr>
              <a:t>Ground truth lable index:</a:t>
            </a:r>
            <a:r>
              <a:rPr lang="en-US">
                <a:solidFill>
                  <a:schemeClr val="bg2"/>
                </a:solidFill>
                <a:cs typeface="+mn-lt"/>
                <a:sym typeface="+mn-ea"/>
              </a:rPr>
              <a:t>809</a:t>
            </a:r>
            <a:r>
              <a:rPr lang="zh-CN" altLang="en-US">
                <a:solidFill>
                  <a:schemeClr val="bg2"/>
                </a:solidFill>
                <a:cs typeface="+mn-lt"/>
                <a:sym typeface="+mn-ea"/>
              </a:rPr>
              <a:t>, Pred label index:</a:t>
            </a:r>
            <a:r>
              <a:rPr lang="en-US" altLang="zh-CN">
                <a:solidFill>
                  <a:schemeClr val="bg2"/>
                </a:solidFill>
                <a:cs typeface="+mn-lt"/>
                <a:sym typeface="+mn-ea"/>
              </a:rPr>
              <a:t>809</a:t>
            </a:r>
            <a:endParaRPr lang="en-US" altLang="zh-CN">
              <a:solidFill>
                <a:schemeClr val="bg2"/>
              </a:solidFill>
              <a:cs typeface="+mn-lt"/>
            </a:endParaRPr>
          </a:p>
        </p:txBody>
      </p:sp>
      <p:sp>
        <p:nvSpPr>
          <p:cNvPr id="12" name="文本框 11"/>
          <p:cNvSpPr txBox="1"/>
          <p:nvPr/>
        </p:nvSpPr>
        <p:spPr>
          <a:xfrm>
            <a:off x="3286125" y="5179695"/>
            <a:ext cx="6096000" cy="368300"/>
          </a:xfrm>
          <a:prstGeom prst="rect">
            <a:avLst/>
          </a:prstGeom>
          <a:noFill/>
        </p:spPr>
        <p:txBody>
          <a:bodyPr wrap="square" rtlCol="0" anchor="t">
            <a:spAutoFit/>
          </a:bodyPr>
          <a:p>
            <a:r>
              <a:rPr lang="en-US">
                <a:solidFill>
                  <a:srgbClr val="00B0F0"/>
                </a:solidFill>
                <a:sym typeface="+mn-ea"/>
              </a:rPr>
              <a:t>↑ </a:t>
            </a:r>
            <a:r>
              <a:rPr lang="en-US" u="sng">
                <a:solidFill>
                  <a:srgbClr val="00B0F0"/>
                </a:solidFill>
                <a:sym typeface="+mn-ea"/>
              </a:rPr>
              <a:t>运行结果</a:t>
            </a:r>
            <a:r>
              <a:rPr lang="en-US">
                <a:solidFill>
                  <a:srgbClr val="00B0F0"/>
                </a:solidFill>
                <a:sym typeface="+mn-ea"/>
              </a:rPr>
              <a:t> </a:t>
            </a:r>
            <a:endParaRPr lang="en-US">
              <a:solidFill>
                <a:srgbClr val="00B0F0"/>
              </a:solidFill>
              <a:sym typeface="+mn-ea"/>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文本框 1"/>
          <p:cNvSpPr txBox="1"/>
          <p:nvPr/>
        </p:nvSpPr>
        <p:spPr>
          <a:xfrm>
            <a:off x="276860" y="-78740"/>
            <a:ext cx="6096000" cy="3753485"/>
          </a:xfrm>
          <a:prstGeom prst="rect">
            <a:avLst/>
          </a:prstGeom>
          <a:noFill/>
        </p:spPr>
        <p:txBody>
          <a:bodyPr wrap="square" rtlCol="0" anchor="t">
            <a:spAutoFit/>
          </a:bodyPr>
          <a:p>
            <a:r>
              <a:rPr lang="zh-CN" altLang="en-US" sz="1400">
                <a:solidFill>
                  <a:srgbClr val="C00000"/>
                </a:solidFill>
              </a:rPr>
              <a:t>x_data</a:t>
            </a:r>
            <a:r>
              <a:rPr lang="zh-CN" altLang="en-US" sz="1400"/>
              <a:t> Tensor(shape=[1, 3, 384, 384], dtype=float32, place=Place(gpu:0), stop_gradient=True,</a:t>
            </a:r>
            <a:endParaRPr lang="zh-CN" altLang="en-US" sz="1400"/>
          </a:p>
          <a:p>
            <a:r>
              <a:rPr lang="zh-CN" altLang="en-US" sz="1400"/>
              <a:t>       [[[[1., 1., 1., ..., 1., 1., 1.],</a:t>
            </a:r>
            <a:endParaRPr lang="zh-CN" altLang="en-US" sz="1400"/>
          </a:p>
          <a:p>
            <a:r>
              <a:rPr lang="zh-CN" altLang="en-US" sz="1400"/>
              <a:t>          [1., 1., 1., ..., 1., 1., 1.],</a:t>
            </a:r>
            <a:endParaRPr lang="zh-CN" altLang="en-US" sz="1400"/>
          </a:p>
          <a:p>
            <a:r>
              <a:rPr lang="zh-CN" altLang="en-US" sz="1400"/>
              <a:t>          [1., 1., 1., ..., 1., 1., 1.],</a:t>
            </a:r>
            <a:endParaRPr lang="zh-CN" altLang="en-US" sz="1400"/>
          </a:p>
          <a:p>
            <a:r>
              <a:rPr lang="zh-CN" altLang="en-US" sz="1400"/>
              <a:t>          ...,</a:t>
            </a:r>
            <a:endParaRPr lang="zh-CN" altLang="en-US" sz="1400"/>
          </a:p>
          <a:p>
            <a:r>
              <a:rPr lang="zh-CN" altLang="en-US" sz="1400"/>
              <a:t>          [1., 1., 1., ..., 1., 1., 1.],</a:t>
            </a:r>
            <a:endParaRPr lang="zh-CN" altLang="en-US" sz="1400"/>
          </a:p>
          <a:p>
            <a:r>
              <a:rPr lang="zh-CN" altLang="en-US" sz="1400"/>
              <a:t>          [1., 1., 1., ..., 1., 1., 1.],</a:t>
            </a:r>
            <a:endParaRPr lang="zh-CN" altLang="en-US" sz="1400"/>
          </a:p>
          <a:p>
            <a:r>
              <a:rPr lang="zh-CN" altLang="en-US" sz="1400"/>
              <a:t>          [1., 1., 1., ..., 1., 1., 1.]],</a:t>
            </a:r>
            <a:endParaRPr lang="zh-CN" altLang="en-US" sz="1400"/>
          </a:p>
          <a:p>
            <a:endParaRPr lang="zh-CN" altLang="en-US" sz="1400"/>
          </a:p>
          <a:p>
            <a:r>
              <a:rPr lang="zh-CN" altLang="en-US" sz="1400"/>
              <a:t>         [[1., 1., 1., ..., 1., 1., 1.],</a:t>
            </a:r>
            <a:endParaRPr lang="zh-CN" altLang="en-US" sz="1400"/>
          </a:p>
          <a:p>
            <a:r>
              <a:rPr lang="zh-CN" altLang="en-US" sz="1400"/>
              <a:t>          [1., 1., 1., ..., 1., 1., 1.],</a:t>
            </a:r>
            <a:endParaRPr lang="zh-CN" altLang="en-US" sz="1400"/>
          </a:p>
          <a:p>
            <a:r>
              <a:rPr lang="zh-CN" altLang="en-US" sz="1400"/>
              <a:t>          [1., 1., 1., ..., 1., 1., 1.],</a:t>
            </a:r>
            <a:endParaRPr lang="zh-CN" altLang="en-US" sz="1400"/>
          </a:p>
          <a:p>
            <a:r>
              <a:rPr lang="zh-CN" altLang="en-US" sz="1400"/>
              <a:t>          ...,</a:t>
            </a:r>
            <a:endParaRPr lang="zh-CN" altLang="en-US" sz="1400"/>
          </a:p>
          <a:p>
            <a:r>
              <a:rPr lang="zh-CN" altLang="en-US" sz="1400"/>
              <a:t>          [1., 1., 1., ..., 1., 1., 1.],</a:t>
            </a:r>
            <a:endParaRPr lang="zh-CN" altLang="en-US" sz="1400"/>
          </a:p>
          <a:p>
            <a:r>
              <a:rPr lang="zh-CN" altLang="en-US" sz="1400"/>
              <a:t>          [1., 1., 1., ..., 1., 1., 1.],</a:t>
            </a:r>
            <a:endParaRPr lang="zh-CN" altLang="en-US" sz="1400"/>
          </a:p>
          <a:p>
            <a:r>
              <a:rPr lang="zh-CN" altLang="en-US" sz="1400"/>
              <a:t>          [1., 1., 1., ..., 1., 1., 1.]]]])</a:t>
            </a:r>
            <a:endParaRPr lang="zh-CN" altLang="en-US" sz="1400"/>
          </a:p>
        </p:txBody>
      </p:sp>
      <p:sp>
        <p:nvSpPr>
          <p:cNvPr id="3" name="文本框 2"/>
          <p:cNvSpPr txBox="1"/>
          <p:nvPr/>
        </p:nvSpPr>
        <p:spPr>
          <a:xfrm>
            <a:off x="7383780" y="81280"/>
            <a:ext cx="4876800" cy="6120130"/>
          </a:xfrm>
          <a:prstGeom prst="rect">
            <a:avLst/>
          </a:prstGeom>
          <a:noFill/>
        </p:spPr>
        <p:txBody>
          <a:bodyPr wrap="square" rtlCol="0" anchor="t">
            <a:noAutofit/>
          </a:bodyPr>
          <a:p>
            <a:r>
              <a:rPr lang="zh-CN" altLang="en-US" sz="1400">
                <a:solidFill>
                  <a:srgbClr val="C00000"/>
                </a:solidFill>
              </a:rPr>
              <a:t>pred </a:t>
            </a:r>
            <a:r>
              <a:rPr lang="zh-CN" altLang="en-US" sz="1400"/>
              <a:t>Tensor(shape=[1, 1000], dtype=float32, place=Place(gpu:0), stop_gradient=False,</a:t>
            </a:r>
            <a:endParaRPr lang="zh-CN" altLang="en-US" sz="1400"/>
          </a:p>
          <a:p>
            <a:r>
              <a:rPr lang="zh-CN" altLang="en-US" sz="1400"/>
              <a:t>       [[0.00000039, 0.00000069, 0.00000078, 0.00000106, 0.00000212, 0.00000201,</a:t>
            </a:r>
            <a:endParaRPr lang="zh-CN" altLang="en-US" sz="1400"/>
          </a:p>
          <a:p>
            <a:r>
              <a:rPr lang="zh-CN" altLang="en-US" sz="1400"/>
              <a:t>         0.00000225, 0.00000022, 0.00000019, 0.00000017, 0.00000061, 0.00000041,</a:t>
            </a:r>
            <a:endParaRPr lang="zh-CN" altLang="en-US" sz="1400"/>
          </a:p>
          <a:p>
            <a:r>
              <a:rPr lang="zh-CN" altLang="en-US" sz="1400"/>
              <a:t>         0.00000035, 0.00000016, 0.00000083, 0.00000012, 0.00000018, 0.00000026,</a:t>
            </a:r>
            <a:endParaRPr lang="zh-CN" altLang="en-US" sz="1400"/>
          </a:p>
          <a:p>
            <a:r>
              <a:rPr lang="zh-CN" altLang="en-US" sz="1400"/>
              <a:t>         0.00000006, 0.00000022, 0.00000019, 0.00000031, 0.00000031, 0.00000046,</a:t>
            </a:r>
            <a:endParaRPr lang="zh-CN" altLang="en-US" sz="1400"/>
          </a:p>
          <a:p>
            <a:r>
              <a:rPr lang="zh-CN" altLang="en-US" sz="1400"/>
              <a:t>         0.00000031, 0.00000120, 0.00000152, 0.00000079, 0.00000287, 0.00000076,</a:t>
            </a:r>
            <a:endParaRPr lang="zh-CN" altLang="en-US" sz="1400"/>
          </a:p>
          <a:p>
            <a:r>
              <a:rPr lang="en-US" altLang="zh-CN" sz="1400"/>
              <a:t>...</a:t>
            </a:r>
            <a:endParaRPr lang="en-US" altLang="zh-CN" sz="1400"/>
          </a:p>
          <a:p>
            <a:r>
              <a:rPr lang="en-US" altLang="zh-CN" sz="1400"/>
              <a:t>...</a:t>
            </a:r>
            <a:r>
              <a:rPr lang="zh-CN" altLang="en-US" sz="1400"/>
              <a:t> </a:t>
            </a:r>
            <a:endParaRPr lang="zh-CN" altLang="en-US" sz="1400"/>
          </a:p>
          <a:p>
            <a:r>
              <a:rPr lang="en-US" altLang="zh-CN" sz="1400"/>
              <a:t>...</a:t>
            </a:r>
            <a:endParaRPr lang="en-US" altLang="zh-CN" sz="1400"/>
          </a:p>
          <a:p>
            <a:r>
              <a:rPr lang="en-US" altLang="zh-CN" sz="1400"/>
              <a:t>...</a:t>
            </a:r>
            <a:endParaRPr lang="en-US" altLang="zh-CN" sz="1400"/>
          </a:p>
          <a:p>
            <a:r>
              <a:rPr lang="zh-CN" altLang="en-US" sz="1400"/>
              <a:t>         0.00000164, 0.00000384, 0.00000060, 0.00000435, 0.00000258, 0.00003862,</a:t>
            </a:r>
            <a:endParaRPr lang="zh-CN" altLang="en-US" sz="1400"/>
          </a:p>
          <a:p>
            <a:r>
              <a:rPr lang="zh-CN" altLang="en-US" sz="1400"/>
              <a:t>         0.00001155, 0.00000082, 0.00000037, 0.00000023, 0.00000039, 0.00000088,</a:t>
            </a:r>
            <a:endParaRPr lang="zh-CN" altLang="en-US" sz="1400"/>
          </a:p>
          <a:p>
            <a:r>
              <a:rPr lang="zh-CN" altLang="en-US" sz="1400"/>
              <a:t>         0.00000050, 0.00000011, 0.00000037, 0.00000036, 0.00000051, 0.00000012,</a:t>
            </a:r>
            <a:endParaRPr lang="zh-CN" altLang="en-US" sz="1400"/>
          </a:p>
          <a:p>
            <a:r>
              <a:rPr lang="zh-CN" altLang="en-US" sz="1400"/>
              <a:t>         0.00000175, 0.00000071, 0.00000033, 0.00000017, 0.00000053, 0.00000059,</a:t>
            </a:r>
            <a:endParaRPr lang="zh-CN" altLang="en-US" sz="1400"/>
          </a:p>
          <a:p>
            <a:r>
              <a:rPr lang="zh-CN" altLang="en-US" sz="1400"/>
              <a:t>         0.00000021, 0.00000036, 0.00000040, 0.00000038]])</a:t>
            </a:r>
            <a:endParaRPr lang="zh-CN" altLang="en-US" sz="1400"/>
          </a:p>
        </p:txBody>
      </p:sp>
      <p:sp>
        <p:nvSpPr>
          <p:cNvPr id="4" name="文本框 3"/>
          <p:cNvSpPr txBox="1"/>
          <p:nvPr/>
        </p:nvSpPr>
        <p:spPr>
          <a:xfrm>
            <a:off x="644525" y="3605530"/>
            <a:ext cx="6096000" cy="1814830"/>
          </a:xfrm>
          <a:prstGeom prst="rect">
            <a:avLst/>
          </a:prstGeom>
          <a:noFill/>
        </p:spPr>
        <p:txBody>
          <a:bodyPr wrap="square" rtlCol="0" anchor="t">
            <a:spAutoFit/>
          </a:bodyPr>
          <a:p>
            <a:r>
              <a:rPr lang="zh-CN" altLang="en-US" sz="1400">
                <a:solidFill>
                  <a:srgbClr val="C00000"/>
                </a:solidFill>
              </a:rPr>
              <a:t>logits </a:t>
            </a:r>
            <a:r>
              <a:rPr lang="zh-CN" altLang="en-US" sz="1400"/>
              <a:t>Tensor(shape=[1, 1000], dtype=float32, place=Place(gpu:0), stop_gradient=False,</a:t>
            </a:r>
            <a:endParaRPr lang="zh-CN" altLang="en-US" sz="1400"/>
          </a:p>
          <a:p>
            <a:r>
              <a:rPr lang="zh-CN" altLang="en-US" sz="1400"/>
              <a:t>       [[-0.28249326,  0.28090611,  0.40455693,  0.71253049,  1.40614438,</a:t>
            </a:r>
            <a:endParaRPr lang="zh-CN" altLang="en-US" sz="1400"/>
          </a:p>
          <a:p>
            <a:r>
              <a:rPr lang="zh-CN" altLang="en-US" sz="1400"/>
              <a:t>          1.35288870,  1.46589530, -0.86309934, -1.00005519, -1.12712657,</a:t>
            </a:r>
            <a:endParaRPr lang="zh-CN" altLang="en-US" sz="1400"/>
          </a:p>
          <a:p>
            <a:r>
              <a:rPr lang="zh-CN" altLang="en-US" sz="1400"/>
              <a:t>          0.15491678, -0.24066769, -0.37998849, -1.19080818,  0.47393757,</a:t>
            </a:r>
            <a:endParaRPr lang="zh-CN" altLang="en-US" sz="1400"/>
          </a:p>
          <a:p>
            <a:r>
              <a:rPr lang="zh-CN" altLang="en-US" sz="1400"/>
              <a:t>         -1.44520831, -1.05527925, -0.67410183, -2.12031269, -0.87067974,</a:t>
            </a:r>
            <a:endParaRPr lang="zh-CN" altLang="en-US" sz="1400"/>
          </a:p>
          <a:p>
            <a:r>
              <a:rPr lang="zh-CN" altLang="en-US" sz="1400"/>
              <a:t>         -0.98420775, -0.51459628, -0.51821023, -0.11902729, -0.50879616,</a:t>
            </a:r>
            <a:endParaRPr lang="zh-CN" altLang="en-US" sz="1400"/>
          </a:p>
          <a:p>
            <a:pPr algn="ctr"/>
            <a:r>
              <a:rPr lang="en-US" altLang="zh-CN" sz="1400"/>
              <a:t>...,</a:t>
            </a:r>
            <a:endParaRPr lang="zh-CN" altLang="en-US" sz="1400"/>
          </a:p>
        </p:txBody>
      </p:sp>
      <p:sp>
        <p:nvSpPr>
          <p:cNvPr id="5" name="文本框 4"/>
          <p:cNvSpPr txBox="1"/>
          <p:nvPr/>
        </p:nvSpPr>
        <p:spPr>
          <a:xfrm>
            <a:off x="563245" y="5342890"/>
            <a:ext cx="6245860" cy="1168400"/>
          </a:xfrm>
          <a:prstGeom prst="rect">
            <a:avLst/>
          </a:prstGeom>
          <a:noFill/>
        </p:spPr>
        <p:txBody>
          <a:bodyPr wrap="square" rtlCol="0" anchor="t">
            <a:spAutoFit/>
          </a:bodyPr>
          <a:p>
            <a:r>
              <a:rPr lang="zh-CN" altLang="en-US" sz="1400"/>
              <a:t>          2.12690449,  1.60328555,  4.30956173,  3.10236573,  0.45402989,</a:t>
            </a:r>
            <a:endParaRPr lang="zh-CN" altLang="en-US" sz="1400"/>
          </a:p>
          <a:p>
            <a:r>
              <a:rPr lang="zh-CN" altLang="en-US" sz="1400"/>
              <a:t>         -0.34569648, -0.81842953, -0.29195511,  0.52335727, -0.02940505,</a:t>
            </a:r>
            <a:endParaRPr lang="zh-CN" altLang="en-US" sz="1400"/>
          </a:p>
          <a:p>
            <a:r>
              <a:rPr lang="zh-CN" altLang="en-US" sz="1400"/>
              <a:t>         -1.52055800, -0.33153138, -0.36502734, -0.02555659, -1.44165409,</a:t>
            </a:r>
            <a:endParaRPr lang="zh-CN" altLang="en-US" sz="1400"/>
          </a:p>
          <a:p>
            <a:r>
              <a:rPr lang="zh-CN" altLang="en-US" sz="1400"/>
              <a:t>          1.21293211,  0.31594276, -0.44951940, -1.13253605,  0.02404889,</a:t>
            </a:r>
            <a:endParaRPr lang="zh-CN" altLang="en-US" sz="1400"/>
          </a:p>
          <a:p>
            <a:r>
              <a:rPr lang="zh-CN" altLang="en-US" sz="1400"/>
              <a:t>          0.13206552, -0.91781825, -0.36598164, -0.26606661, -0.31707788]])</a:t>
            </a:r>
            <a:endParaRPr lang="zh-CN" altLang="en-US" sz="1400"/>
          </a:p>
        </p:txBody>
      </p:sp>
      <p:sp>
        <p:nvSpPr>
          <p:cNvPr id="6" name="文本框 5"/>
          <p:cNvSpPr txBox="1"/>
          <p:nvPr/>
        </p:nvSpPr>
        <p:spPr>
          <a:xfrm>
            <a:off x="3162935" y="2957195"/>
            <a:ext cx="6096000" cy="368300"/>
          </a:xfrm>
          <a:prstGeom prst="rect">
            <a:avLst/>
          </a:prstGeom>
          <a:noFill/>
        </p:spPr>
        <p:txBody>
          <a:bodyPr wrap="square" rtlCol="0" anchor="t">
            <a:spAutoFit/>
          </a:bodyPr>
          <a:p>
            <a:r>
              <a:rPr lang="zh-CN" altLang="en-US">
                <a:highlight>
                  <a:srgbClr val="FFFF00"/>
                </a:highlight>
              </a:rPr>
              <a:t>Ground truth lable index:</a:t>
            </a:r>
            <a:r>
              <a:rPr lang="zh-CN" altLang="en-US">
                <a:solidFill>
                  <a:srgbClr val="C00000"/>
                </a:solidFill>
                <a:highlight>
                  <a:srgbClr val="FFFF00"/>
                </a:highlight>
              </a:rPr>
              <a:t> 65</a:t>
            </a:r>
            <a:r>
              <a:rPr lang="zh-CN" altLang="en-US">
                <a:highlight>
                  <a:srgbClr val="FFFF00"/>
                </a:highlight>
              </a:rPr>
              <a:t>, Pred label index:</a:t>
            </a:r>
            <a:r>
              <a:rPr lang="zh-CN" altLang="en-US">
                <a:solidFill>
                  <a:srgbClr val="C00000"/>
                </a:solidFill>
                <a:highlight>
                  <a:srgbClr val="FFFF00"/>
                </a:highlight>
              </a:rPr>
              <a:t>65</a:t>
            </a:r>
            <a:endParaRPr lang="zh-CN" altLang="en-US">
              <a:solidFill>
                <a:srgbClr val="C00000"/>
              </a:solidFill>
              <a:highlight>
                <a:srgbClr val="FFFF00"/>
              </a:highlight>
            </a:endParaRPr>
          </a:p>
        </p:txBody>
      </p:sp>
      <p:sp>
        <p:nvSpPr>
          <p:cNvPr id="7" name="文本框 6"/>
          <p:cNvSpPr txBox="1"/>
          <p:nvPr/>
        </p:nvSpPr>
        <p:spPr>
          <a:xfrm>
            <a:off x="7406640" y="5855970"/>
            <a:ext cx="4312920" cy="368300"/>
          </a:xfrm>
          <a:prstGeom prst="rect">
            <a:avLst/>
          </a:prstGeom>
          <a:noFill/>
        </p:spPr>
        <p:txBody>
          <a:bodyPr wrap="square" rtlCol="0">
            <a:spAutoFit/>
          </a:bodyPr>
          <a:p>
            <a:r>
              <a:rPr lang="en-US" altLang="zh-CN"/>
              <a:t>* pred_label = 65 == true_label</a:t>
            </a:r>
            <a:endParaRPr lang="en-US" altLang="zh-CN"/>
          </a:p>
        </p:txBody>
      </p:sp>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41a9579768739861f16be1e766f515"/>
          <p:cNvPicPr>
            <a:picLocks noChangeAspect="1"/>
          </p:cNvPicPr>
          <p:nvPr/>
        </p:nvPicPr>
        <p:blipFill>
          <a:blip r:embed="rId1"/>
          <a:stretch>
            <a:fillRect/>
          </a:stretch>
        </p:blipFill>
        <p:spPr>
          <a:xfrm>
            <a:off x="210820" y="61595"/>
            <a:ext cx="5995670" cy="5373370"/>
          </a:xfrm>
          <a:prstGeom prst="rect">
            <a:avLst/>
          </a:prstGeom>
        </p:spPr>
      </p:pic>
      <p:pic>
        <p:nvPicPr>
          <p:cNvPr id="4" name="图片 3" descr="1_41"/>
          <p:cNvPicPr>
            <a:picLocks noChangeAspect="1"/>
          </p:cNvPicPr>
          <p:nvPr/>
        </p:nvPicPr>
        <p:blipFill>
          <a:blip r:embed="rId2"/>
          <a:stretch>
            <a:fillRect/>
          </a:stretch>
        </p:blipFill>
        <p:spPr>
          <a:xfrm>
            <a:off x="8243570" y="1419552"/>
            <a:ext cx="1238145" cy="1238145"/>
          </a:xfrm>
          <a:prstGeom prst="rect">
            <a:avLst/>
          </a:prstGeom>
        </p:spPr>
      </p:pic>
      <p:pic>
        <p:nvPicPr>
          <p:cNvPr id="5" name="图片 4" descr="2_855"/>
          <p:cNvPicPr>
            <a:picLocks noChangeAspect="1"/>
          </p:cNvPicPr>
          <p:nvPr/>
        </p:nvPicPr>
        <p:blipFill>
          <a:blip r:embed="rId3"/>
          <a:stretch>
            <a:fillRect/>
          </a:stretch>
        </p:blipFill>
        <p:spPr>
          <a:xfrm>
            <a:off x="8243570" y="3088984"/>
            <a:ext cx="1238145" cy="1238145"/>
          </a:xfrm>
          <a:prstGeom prst="rect">
            <a:avLst/>
          </a:prstGeom>
        </p:spPr>
      </p:pic>
      <p:pic>
        <p:nvPicPr>
          <p:cNvPr id="6" name="图片 5" descr="3_1382"/>
          <p:cNvPicPr>
            <a:picLocks noChangeAspect="1"/>
          </p:cNvPicPr>
          <p:nvPr/>
        </p:nvPicPr>
        <p:blipFill>
          <a:blip r:embed="rId4"/>
          <a:stretch>
            <a:fillRect/>
          </a:stretch>
        </p:blipFill>
        <p:spPr>
          <a:xfrm>
            <a:off x="8243570" y="4658677"/>
            <a:ext cx="1238145" cy="1238145"/>
          </a:xfrm>
          <a:prstGeom prst="rect">
            <a:avLst/>
          </a:prstGeom>
        </p:spPr>
      </p:pic>
      <p:sp>
        <p:nvSpPr>
          <p:cNvPr id="7" name="文本框 6"/>
          <p:cNvSpPr txBox="1"/>
          <p:nvPr/>
        </p:nvSpPr>
        <p:spPr>
          <a:xfrm>
            <a:off x="10199839" y="1817822"/>
            <a:ext cx="1009088" cy="368300"/>
          </a:xfrm>
          <a:prstGeom prst="rect">
            <a:avLst/>
          </a:prstGeom>
          <a:noFill/>
        </p:spPr>
        <p:txBody>
          <a:bodyPr wrap="square" rtlCol="0">
            <a:spAutoFit/>
          </a:bodyPr>
          <a:p>
            <a:r>
              <a:rPr lang="en-US" altLang="zh-CN"/>
              <a:t>label 0</a:t>
            </a:r>
            <a:endParaRPr lang="en-US" altLang="zh-CN"/>
          </a:p>
        </p:txBody>
      </p:sp>
      <p:sp>
        <p:nvSpPr>
          <p:cNvPr id="9" name="文本框 8"/>
          <p:cNvSpPr txBox="1"/>
          <p:nvPr>
            <p:custDataLst>
              <p:tags r:id="rId5"/>
            </p:custDataLst>
          </p:nvPr>
        </p:nvSpPr>
        <p:spPr>
          <a:xfrm>
            <a:off x="10199839" y="3508578"/>
            <a:ext cx="1009088" cy="368300"/>
          </a:xfrm>
          <a:prstGeom prst="rect">
            <a:avLst/>
          </a:prstGeom>
          <a:noFill/>
        </p:spPr>
        <p:txBody>
          <a:bodyPr wrap="square" rtlCol="0">
            <a:spAutoFit/>
          </a:bodyPr>
          <a:p>
            <a:r>
              <a:rPr lang="en-US" altLang="zh-CN"/>
              <a:t>label 1</a:t>
            </a:r>
            <a:endParaRPr lang="en-US" altLang="zh-CN"/>
          </a:p>
        </p:txBody>
      </p:sp>
      <p:sp>
        <p:nvSpPr>
          <p:cNvPr id="10" name="文本框 9"/>
          <p:cNvSpPr txBox="1"/>
          <p:nvPr>
            <p:custDataLst>
              <p:tags r:id="rId6"/>
            </p:custDataLst>
          </p:nvPr>
        </p:nvSpPr>
        <p:spPr>
          <a:xfrm>
            <a:off x="10199839" y="5199333"/>
            <a:ext cx="1009088" cy="368300"/>
          </a:xfrm>
          <a:prstGeom prst="rect">
            <a:avLst/>
          </a:prstGeom>
          <a:noFill/>
        </p:spPr>
        <p:txBody>
          <a:bodyPr wrap="square" rtlCol="0">
            <a:spAutoFit/>
          </a:bodyPr>
          <a:p>
            <a:r>
              <a:rPr lang="en-US" altLang="zh-CN"/>
              <a:t>label 2</a:t>
            </a:r>
            <a:endParaRPr lang="en-US" altLang="zh-CN"/>
          </a:p>
        </p:txBody>
      </p:sp>
      <p:sp>
        <p:nvSpPr>
          <p:cNvPr id="11" name="文本框 10"/>
          <p:cNvSpPr txBox="1"/>
          <p:nvPr/>
        </p:nvSpPr>
        <p:spPr>
          <a:xfrm>
            <a:off x="7909560" y="6194425"/>
            <a:ext cx="3891280" cy="368300"/>
          </a:xfrm>
          <a:prstGeom prst="rect">
            <a:avLst/>
          </a:prstGeom>
          <a:noFill/>
        </p:spPr>
        <p:txBody>
          <a:bodyPr wrap="square" rtlCol="0" anchor="t">
            <a:spAutoFit/>
          </a:bodyPr>
          <a:p>
            <a:r>
              <a:rPr lang="zh-CN" altLang="en-US" b="1"/>
              <a:t>['0':'汽车','1':'摩托车','2':'货车']</a:t>
            </a:r>
            <a:endParaRPr lang="zh-CN" altLang="en-US" b="1"/>
          </a:p>
        </p:txBody>
      </p:sp>
      <p:cxnSp>
        <p:nvCxnSpPr>
          <p:cNvPr id="13" name="直接连接符 12"/>
          <p:cNvCxnSpPr/>
          <p:nvPr userDrawn="1">
            <p:custDataLst>
              <p:tags r:id="rId7"/>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9"/>
            </p:custDataLst>
          </p:nvPr>
        </p:nvSpPr>
        <p:spPr>
          <a:xfrm>
            <a:off x="7334885" y="437515"/>
            <a:ext cx="3992245" cy="521970"/>
          </a:xfrm>
          <a:prstGeom prst="rect">
            <a:avLst/>
          </a:prstGeom>
          <a:noFill/>
        </p:spPr>
        <p:txBody>
          <a:bodyPr wrap="square" rtlCol="0">
            <a:spAutoFit/>
          </a:bodyPr>
          <a:p>
            <a:pPr algn="r"/>
            <a:r>
              <a:rPr lang="zh-CN" altLang="en-US" sz="2800"/>
              <a:t>代码实现案例</a:t>
            </a:r>
            <a:r>
              <a:rPr lang="en-US" altLang="zh-CN" sz="2800"/>
              <a:t>2 (2) </a:t>
            </a:r>
            <a:endParaRPr lang="en-US" altLang="zh-CN" sz="2800"/>
          </a:p>
        </p:txBody>
      </p:sp>
      <p:sp>
        <p:nvSpPr>
          <p:cNvPr id="12" name="文本框 11"/>
          <p:cNvSpPr txBox="1"/>
          <p:nvPr/>
        </p:nvSpPr>
        <p:spPr>
          <a:xfrm>
            <a:off x="8024495" y="5826125"/>
            <a:ext cx="6096000" cy="368300"/>
          </a:xfrm>
          <a:prstGeom prst="rect">
            <a:avLst/>
          </a:prstGeom>
          <a:noFill/>
        </p:spPr>
        <p:txBody>
          <a:bodyPr wrap="square" rtlCol="0" anchor="t">
            <a:spAutoFit/>
          </a:bodyPr>
          <a:p>
            <a:r>
              <a:rPr lang="zh-CN" altLang="en-US"/>
              <a:t>3类机动车数据集</a:t>
            </a:r>
            <a:endParaRPr lang="zh-CN" altLang="en-US"/>
          </a:p>
        </p:txBody>
      </p:sp>
      <p:pic>
        <p:nvPicPr>
          <p:cNvPr id="14" name="图片 13" descr="training-acc"/>
          <p:cNvPicPr>
            <a:picLocks noChangeAspect="1"/>
          </p:cNvPicPr>
          <p:nvPr/>
        </p:nvPicPr>
        <p:blipFill>
          <a:blip r:embed="rId10"/>
          <a:stretch>
            <a:fillRect/>
          </a:stretch>
        </p:blipFill>
        <p:spPr>
          <a:xfrm>
            <a:off x="4201160" y="1123315"/>
            <a:ext cx="3640455" cy="2730500"/>
          </a:xfrm>
          <a:prstGeom prst="rect">
            <a:avLst/>
          </a:prstGeom>
        </p:spPr>
      </p:pic>
      <p:pic>
        <p:nvPicPr>
          <p:cNvPr id="16" name="图片 15" descr="training-loss"/>
          <p:cNvPicPr>
            <a:picLocks noChangeAspect="1"/>
          </p:cNvPicPr>
          <p:nvPr/>
        </p:nvPicPr>
        <p:blipFill>
          <a:blip r:embed="rId11"/>
          <a:stretch>
            <a:fillRect/>
          </a:stretch>
        </p:blipFill>
        <p:spPr>
          <a:xfrm>
            <a:off x="4201160" y="3853815"/>
            <a:ext cx="3692525" cy="2769870"/>
          </a:xfrm>
          <a:prstGeom prst="rect">
            <a:avLst/>
          </a:prstGeom>
        </p:spPr>
      </p:pic>
      <p:pic>
        <p:nvPicPr>
          <p:cNvPr id="2" name="图片 1" descr="e347da57702e81560d77847301203d0"/>
          <p:cNvPicPr>
            <a:picLocks noChangeAspect="1"/>
          </p:cNvPicPr>
          <p:nvPr/>
        </p:nvPicPr>
        <p:blipFill>
          <a:blip r:embed="rId12"/>
          <a:srcRect r="54157" b="7090"/>
          <a:stretch>
            <a:fillRect/>
          </a:stretch>
        </p:blipFill>
        <p:spPr>
          <a:xfrm>
            <a:off x="210820" y="5434965"/>
            <a:ext cx="3990340" cy="1423035"/>
          </a:xfrm>
          <a:prstGeom prst="rect">
            <a:avLst/>
          </a:prstGeom>
        </p:spPr>
      </p:pic>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2" name="图片 1" descr="eabc18a9eafb396745811762fffca2a"/>
          <p:cNvPicPr>
            <a:picLocks noChangeAspect="1"/>
          </p:cNvPicPr>
          <p:nvPr/>
        </p:nvPicPr>
        <p:blipFill>
          <a:blip r:embed="rId1"/>
          <a:stretch>
            <a:fillRect/>
          </a:stretch>
        </p:blipFill>
        <p:spPr>
          <a:xfrm>
            <a:off x="411480" y="240665"/>
            <a:ext cx="4565650" cy="2555875"/>
          </a:xfrm>
          <a:prstGeom prst="rect">
            <a:avLst/>
          </a:prstGeom>
        </p:spPr>
      </p:pic>
      <p:pic>
        <p:nvPicPr>
          <p:cNvPr id="3" name="图片 2" descr="c9337b7d93ea13d0bebdac8ed92a8e7"/>
          <p:cNvPicPr>
            <a:picLocks noChangeAspect="1"/>
          </p:cNvPicPr>
          <p:nvPr/>
        </p:nvPicPr>
        <p:blipFill>
          <a:blip r:embed="rId2"/>
          <a:stretch>
            <a:fillRect/>
          </a:stretch>
        </p:blipFill>
        <p:spPr>
          <a:xfrm>
            <a:off x="411480" y="2861945"/>
            <a:ext cx="6348730" cy="767080"/>
          </a:xfrm>
          <a:prstGeom prst="rect">
            <a:avLst/>
          </a:prstGeom>
        </p:spPr>
      </p:pic>
      <p:pic>
        <p:nvPicPr>
          <p:cNvPr id="4" name="图片 3" descr="fcabd64a77a14000d765df98a4b6be7"/>
          <p:cNvPicPr>
            <a:picLocks noChangeAspect="1"/>
          </p:cNvPicPr>
          <p:nvPr/>
        </p:nvPicPr>
        <p:blipFill>
          <a:blip r:embed="rId3"/>
          <a:stretch>
            <a:fillRect/>
          </a:stretch>
        </p:blipFill>
        <p:spPr>
          <a:xfrm>
            <a:off x="411480" y="3694430"/>
            <a:ext cx="5415280" cy="1284605"/>
          </a:xfrm>
          <a:prstGeom prst="rect">
            <a:avLst/>
          </a:prstGeom>
        </p:spPr>
      </p:pic>
      <p:sp>
        <p:nvSpPr>
          <p:cNvPr id="5" name="文本框 4"/>
          <p:cNvSpPr txBox="1"/>
          <p:nvPr/>
        </p:nvSpPr>
        <p:spPr>
          <a:xfrm>
            <a:off x="1513205" y="4647565"/>
            <a:ext cx="6096000" cy="331470"/>
          </a:xfrm>
          <a:prstGeom prst="rect">
            <a:avLst/>
          </a:prstGeom>
          <a:noFill/>
        </p:spPr>
        <p:txBody>
          <a:bodyPr wrap="square" rtlCol="0" anchor="t">
            <a:noAutofit/>
          </a:bodyPr>
          <a:p>
            <a:r>
              <a:rPr lang="zh-CN" altLang="en-US">
                <a:solidFill>
                  <a:schemeClr val="bg1"/>
                </a:solidFill>
                <a:sym typeface="+mn-ea"/>
              </a:rPr>
              <a:t>用前面训练的</a:t>
            </a:r>
            <a:r>
              <a:rPr lang="zh-CN" altLang="en-US">
                <a:solidFill>
                  <a:schemeClr val="bg1"/>
                </a:solidFill>
                <a:sym typeface="+mn-ea"/>
              </a:rPr>
              <a:t>模型进行评估</a:t>
            </a:r>
            <a:endParaRPr lang="zh-CN" altLang="en-US">
              <a:solidFill>
                <a:schemeClr val="bg1"/>
              </a:solidFill>
              <a:sym typeface="+mn-ea"/>
            </a:endParaRPr>
          </a:p>
        </p:txBody>
      </p:sp>
      <p:sp>
        <p:nvSpPr>
          <p:cNvPr id="11" name="文本框 10"/>
          <p:cNvSpPr txBox="1"/>
          <p:nvPr>
            <p:custDataLst>
              <p:tags r:id="rId4"/>
            </p:custDataLst>
          </p:nvPr>
        </p:nvSpPr>
        <p:spPr>
          <a:xfrm>
            <a:off x="5991860" y="365125"/>
            <a:ext cx="5494655" cy="2306955"/>
          </a:xfrm>
          <a:prstGeom prst="rect">
            <a:avLst/>
          </a:prstGeom>
          <a:solidFill>
            <a:schemeClr val="accent6">
              <a:lumMod val="50000"/>
            </a:schemeClr>
          </a:solidFill>
        </p:spPr>
        <p:txBody>
          <a:bodyPr wrap="square" rtlCol="0" anchor="t">
            <a:spAutoFit/>
          </a:bodyPr>
          <a:p>
            <a:r>
              <a:rPr lang="en-US" altLang="zh-CN">
                <a:solidFill>
                  <a:schemeClr val="bg2"/>
                </a:solidFill>
                <a:cs typeface="+mn-lt"/>
              </a:rPr>
              <a:t>random int: 25</a:t>
            </a:r>
            <a:endParaRPr lang="en-US" altLang="zh-CN">
              <a:solidFill>
                <a:schemeClr val="bg2"/>
              </a:solidFill>
              <a:cs typeface="+mn-lt"/>
            </a:endParaRPr>
          </a:p>
          <a:p>
            <a:r>
              <a:rPr lang="en-US" altLang="zh-CN">
                <a:solidFill>
                  <a:schemeClr val="bg2"/>
                </a:solidFill>
                <a:cs typeface="+mn-lt"/>
              </a:rPr>
              <a:t>文件名 work/Data/2_1079.png      </a:t>
            </a:r>
            <a:r>
              <a:rPr lang="zh-CN" altLang="en-US">
                <a:solidFill>
                  <a:schemeClr val="bg2"/>
                </a:solidFill>
                <a:cs typeface="+mn-lt"/>
              </a:rPr>
              <a:t>标签值</a:t>
            </a:r>
            <a:r>
              <a:rPr lang="en-US" altLang="zh-CN">
                <a:solidFill>
                  <a:schemeClr val="bg2"/>
                </a:solidFill>
                <a:cs typeface="+mn-lt"/>
              </a:rPr>
              <a:t>  1</a:t>
            </a:r>
            <a:endParaRPr lang="en-US" altLang="zh-CN">
              <a:solidFill>
                <a:schemeClr val="bg2"/>
              </a:solidFill>
              <a:cs typeface="+mn-lt"/>
            </a:endParaRPr>
          </a:p>
          <a:p>
            <a:r>
              <a:rPr lang="en-US" altLang="zh-CN">
                <a:solidFill>
                  <a:schemeClr val="bg2"/>
                </a:solidFill>
                <a:cs typeface="+mn-lt"/>
                <a:sym typeface="+mn-ea"/>
              </a:rPr>
              <a:t>random int: 95</a:t>
            </a:r>
            <a:endParaRPr lang="en-US" altLang="zh-CN">
              <a:solidFill>
                <a:schemeClr val="bg2"/>
              </a:solidFill>
              <a:cs typeface="+mn-lt"/>
            </a:endParaRPr>
          </a:p>
          <a:p>
            <a:r>
              <a:rPr lang="en-US" altLang="zh-CN">
                <a:solidFill>
                  <a:schemeClr val="bg2"/>
                </a:solidFill>
                <a:cs typeface="+mn-lt"/>
                <a:sym typeface="+mn-ea"/>
              </a:rPr>
              <a:t>文件名 work/Data/2_1058.png      </a:t>
            </a:r>
            <a:r>
              <a:rPr lang="zh-CN" altLang="en-US">
                <a:solidFill>
                  <a:schemeClr val="bg2"/>
                </a:solidFill>
                <a:cs typeface="+mn-lt"/>
                <a:sym typeface="+mn-ea"/>
              </a:rPr>
              <a:t>标签值</a:t>
            </a:r>
            <a:r>
              <a:rPr lang="en-US" altLang="zh-CN">
                <a:solidFill>
                  <a:schemeClr val="bg2"/>
                </a:solidFill>
                <a:cs typeface="+mn-lt"/>
                <a:sym typeface="+mn-ea"/>
              </a:rPr>
              <a:t>  1</a:t>
            </a:r>
            <a:endParaRPr lang="en-US" altLang="zh-CN">
              <a:solidFill>
                <a:schemeClr val="bg2"/>
              </a:solidFill>
              <a:cs typeface="+mn-lt"/>
            </a:endParaRPr>
          </a:p>
          <a:p>
            <a:r>
              <a:rPr lang="en-US" altLang="zh-CN">
                <a:solidFill>
                  <a:schemeClr val="bg2"/>
                </a:solidFill>
                <a:cs typeface="+mn-lt"/>
                <a:sym typeface="+mn-ea"/>
              </a:rPr>
              <a:t>random int:  4</a:t>
            </a:r>
            <a:endParaRPr lang="en-US" altLang="zh-CN">
              <a:solidFill>
                <a:schemeClr val="bg2"/>
              </a:solidFill>
              <a:cs typeface="+mn-lt"/>
            </a:endParaRPr>
          </a:p>
          <a:p>
            <a:r>
              <a:rPr lang="en-US" altLang="zh-CN">
                <a:solidFill>
                  <a:schemeClr val="bg2"/>
                </a:solidFill>
                <a:cs typeface="+mn-lt"/>
                <a:sym typeface="+mn-ea"/>
              </a:rPr>
              <a:t>文件名 work/Data/3_1409.png      </a:t>
            </a:r>
            <a:r>
              <a:rPr lang="zh-CN" altLang="en-US">
                <a:solidFill>
                  <a:schemeClr val="bg2"/>
                </a:solidFill>
                <a:cs typeface="+mn-lt"/>
                <a:sym typeface="+mn-ea"/>
              </a:rPr>
              <a:t>标签值</a:t>
            </a:r>
            <a:r>
              <a:rPr lang="en-US" altLang="zh-CN">
                <a:solidFill>
                  <a:schemeClr val="bg2"/>
                </a:solidFill>
                <a:cs typeface="+mn-lt"/>
                <a:sym typeface="+mn-ea"/>
              </a:rPr>
              <a:t>  2</a:t>
            </a:r>
            <a:endParaRPr lang="en-US" altLang="zh-CN">
              <a:solidFill>
                <a:schemeClr val="bg2"/>
              </a:solidFill>
              <a:cs typeface="+mn-lt"/>
            </a:endParaRPr>
          </a:p>
          <a:p>
            <a:r>
              <a:rPr lang="en-US" altLang="zh-CN">
                <a:solidFill>
                  <a:schemeClr val="bg2"/>
                </a:solidFill>
                <a:cs typeface="+mn-lt"/>
                <a:sym typeface="+mn-ea"/>
              </a:rPr>
              <a:t>random int: 89</a:t>
            </a:r>
            <a:endParaRPr lang="en-US" altLang="zh-CN">
              <a:solidFill>
                <a:schemeClr val="bg2"/>
              </a:solidFill>
              <a:cs typeface="+mn-lt"/>
            </a:endParaRPr>
          </a:p>
          <a:p>
            <a:r>
              <a:rPr lang="en-US" altLang="zh-CN">
                <a:solidFill>
                  <a:schemeClr val="bg2"/>
                </a:solidFill>
                <a:cs typeface="+mn-lt"/>
                <a:sym typeface="+mn-ea"/>
              </a:rPr>
              <a:t>文件名 work/Data/1_696.png      </a:t>
            </a:r>
            <a:r>
              <a:rPr lang="zh-CN" altLang="en-US">
                <a:solidFill>
                  <a:schemeClr val="bg2"/>
                </a:solidFill>
                <a:cs typeface="+mn-lt"/>
                <a:sym typeface="+mn-ea"/>
              </a:rPr>
              <a:t>标签值</a:t>
            </a:r>
            <a:r>
              <a:rPr lang="en-US" altLang="zh-CN">
                <a:solidFill>
                  <a:schemeClr val="bg2"/>
                </a:solidFill>
                <a:cs typeface="+mn-lt"/>
                <a:sym typeface="+mn-ea"/>
              </a:rPr>
              <a:t>  0</a:t>
            </a:r>
            <a:endParaRPr lang="en-US" altLang="zh-CN">
              <a:solidFill>
                <a:schemeClr val="bg2"/>
              </a:solidFill>
              <a:cs typeface="+mn-lt"/>
            </a:endParaRPr>
          </a:p>
        </p:txBody>
      </p:sp>
      <p:pic>
        <p:nvPicPr>
          <p:cNvPr id="6" name="图片 5" descr="1_696"/>
          <p:cNvPicPr>
            <a:picLocks noChangeAspect="1"/>
          </p:cNvPicPr>
          <p:nvPr/>
        </p:nvPicPr>
        <p:blipFill>
          <a:blip r:embed="rId5"/>
          <a:stretch>
            <a:fillRect/>
          </a:stretch>
        </p:blipFill>
        <p:spPr>
          <a:xfrm>
            <a:off x="411480" y="5399405"/>
            <a:ext cx="1143000" cy="1143000"/>
          </a:xfrm>
          <a:prstGeom prst="rect">
            <a:avLst/>
          </a:prstGeom>
        </p:spPr>
      </p:pic>
      <p:sp>
        <p:nvSpPr>
          <p:cNvPr id="7" name="文本框 6"/>
          <p:cNvSpPr txBox="1"/>
          <p:nvPr/>
        </p:nvSpPr>
        <p:spPr>
          <a:xfrm>
            <a:off x="1710055" y="5810885"/>
            <a:ext cx="2116455" cy="418465"/>
          </a:xfrm>
          <a:prstGeom prst="rect">
            <a:avLst/>
          </a:prstGeom>
          <a:noFill/>
        </p:spPr>
        <p:txBody>
          <a:bodyPr wrap="square" rtlCol="0">
            <a:noAutofit/>
          </a:bodyPr>
          <a:p>
            <a:r>
              <a:rPr lang="en-US" altLang="zh-CN"/>
              <a:t>1_696.png 0:</a:t>
            </a:r>
            <a:r>
              <a:rPr lang="zh-CN" altLang="en-US"/>
              <a:t>汽车</a:t>
            </a:r>
            <a:r>
              <a:rPr lang="en-US" altLang="zh-CN"/>
              <a:t> </a:t>
            </a:r>
            <a:endParaRPr lang="en-US" altLang="zh-CN"/>
          </a:p>
        </p:txBody>
      </p:sp>
      <p:pic>
        <p:nvPicPr>
          <p:cNvPr id="8" name="图片 7" descr="2_1079"/>
          <p:cNvPicPr>
            <a:picLocks noChangeAspect="1"/>
          </p:cNvPicPr>
          <p:nvPr/>
        </p:nvPicPr>
        <p:blipFill>
          <a:blip r:embed="rId6"/>
          <a:stretch>
            <a:fillRect/>
          </a:stretch>
        </p:blipFill>
        <p:spPr>
          <a:xfrm>
            <a:off x="4088130" y="5399405"/>
            <a:ext cx="1143000" cy="1143000"/>
          </a:xfrm>
          <a:prstGeom prst="rect">
            <a:avLst/>
          </a:prstGeom>
        </p:spPr>
      </p:pic>
      <p:pic>
        <p:nvPicPr>
          <p:cNvPr id="9" name="图片 8" descr="2_1058"/>
          <p:cNvPicPr>
            <a:picLocks noChangeAspect="1"/>
          </p:cNvPicPr>
          <p:nvPr/>
        </p:nvPicPr>
        <p:blipFill>
          <a:blip r:embed="rId7"/>
          <a:stretch>
            <a:fillRect/>
          </a:stretch>
        </p:blipFill>
        <p:spPr>
          <a:xfrm>
            <a:off x="8167370" y="5399405"/>
            <a:ext cx="1143000" cy="1143000"/>
          </a:xfrm>
          <a:prstGeom prst="rect">
            <a:avLst/>
          </a:prstGeom>
        </p:spPr>
      </p:pic>
      <p:pic>
        <p:nvPicPr>
          <p:cNvPr id="10" name="图片 9" descr="3_1409"/>
          <p:cNvPicPr>
            <a:picLocks noChangeAspect="1"/>
          </p:cNvPicPr>
          <p:nvPr/>
        </p:nvPicPr>
        <p:blipFill>
          <a:blip r:embed="rId8"/>
          <a:stretch>
            <a:fillRect/>
          </a:stretch>
        </p:blipFill>
        <p:spPr>
          <a:xfrm>
            <a:off x="8167370" y="3836035"/>
            <a:ext cx="1143000" cy="1143000"/>
          </a:xfrm>
          <a:prstGeom prst="rect">
            <a:avLst/>
          </a:prstGeom>
        </p:spPr>
      </p:pic>
      <p:sp>
        <p:nvSpPr>
          <p:cNvPr id="12" name="文本框 11"/>
          <p:cNvSpPr txBox="1"/>
          <p:nvPr/>
        </p:nvSpPr>
        <p:spPr>
          <a:xfrm>
            <a:off x="5438140" y="5810885"/>
            <a:ext cx="2362835" cy="418465"/>
          </a:xfrm>
          <a:prstGeom prst="rect">
            <a:avLst/>
          </a:prstGeom>
          <a:noFill/>
        </p:spPr>
        <p:txBody>
          <a:bodyPr wrap="square" rtlCol="0">
            <a:noAutofit/>
          </a:bodyPr>
          <a:p>
            <a:r>
              <a:rPr lang="en-US" altLang="zh-CN"/>
              <a:t>2_1079.png 1:</a:t>
            </a:r>
            <a:r>
              <a:rPr lang="zh-CN" altLang="en-US"/>
              <a:t>摩托车</a:t>
            </a:r>
            <a:r>
              <a:rPr lang="en-US" altLang="zh-CN"/>
              <a:t> </a:t>
            </a:r>
            <a:endParaRPr lang="en-US" altLang="zh-CN"/>
          </a:p>
        </p:txBody>
      </p:sp>
      <p:sp>
        <p:nvSpPr>
          <p:cNvPr id="13" name="文本框 12"/>
          <p:cNvSpPr txBox="1"/>
          <p:nvPr/>
        </p:nvSpPr>
        <p:spPr>
          <a:xfrm>
            <a:off x="9529445" y="5761355"/>
            <a:ext cx="2353310" cy="418465"/>
          </a:xfrm>
          <a:prstGeom prst="rect">
            <a:avLst/>
          </a:prstGeom>
          <a:noFill/>
        </p:spPr>
        <p:txBody>
          <a:bodyPr wrap="square" rtlCol="0">
            <a:noAutofit/>
          </a:bodyPr>
          <a:p>
            <a:r>
              <a:rPr lang="en-US" altLang="zh-CN"/>
              <a:t>2_1058.png 1:</a:t>
            </a:r>
            <a:r>
              <a:rPr lang="zh-CN" altLang="en-US"/>
              <a:t>摩托车</a:t>
            </a:r>
            <a:r>
              <a:rPr lang="en-US" altLang="zh-CN"/>
              <a:t> </a:t>
            </a:r>
            <a:endParaRPr lang="en-US" altLang="zh-CN"/>
          </a:p>
        </p:txBody>
      </p:sp>
      <p:sp>
        <p:nvSpPr>
          <p:cNvPr id="14" name="文本框 13"/>
          <p:cNvSpPr txBox="1"/>
          <p:nvPr/>
        </p:nvSpPr>
        <p:spPr>
          <a:xfrm>
            <a:off x="9665970" y="4198620"/>
            <a:ext cx="2116455" cy="418465"/>
          </a:xfrm>
          <a:prstGeom prst="rect">
            <a:avLst/>
          </a:prstGeom>
          <a:noFill/>
        </p:spPr>
        <p:txBody>
          <a:bodyPr wrap="square" rtlCol="0">
            <a:noAutofit/>
          </a:bodyPr>
          <a:p>
            <a:r>
              <a:rPr lang="en-US" altLang="zh-CN"/>
              <a:t>3_1409.png 2:</a:t>
            </a:r>
            <a:r>
              <a:rPr lang="zh-CN" altLang="en-US"/>
              <a:t>货车</a:t>
            </a:r>
            <a:r>
              <a:rPr lang="en-US" altLang="zh-CN"/>
              <a:t> </a:t>
            </a:r>
            <a:endParaRPr lang="en-US" altLang="zh-CN"/>
          </a:p>
        </p:txBody>
      </p:sp>
      <p:sp>
        <p:nvSpPr>
          <p:cNvPr id="15" name="文本框 14"/>
          <p:cNvSpPr txBox="1"/>
          <p:nvPr/>
        </p:nvSpPr>
        <p:spPr>
          <a:xfrm>
            <a:off x="7493000" y="2796540"/>
            <a:ext cx="6096000" cy="645160"/>
          </a:xfrm>
          <a:prstGeom prst="rect">
            <a:avLst/>
          </a:prstGeom>
          <a:noFill/>
        </p:spPr>
        <p:txBody>
          <a:bodyPr wrap="square" rtlCol="0" anchor="t">
            <a:spAutoFit/>
          </a:bodyPr>
          <a:p>
            <a:r>
              <a:rPr lang="en-US">
                <a:solidFill>
                  <a:srgbClr val="00B0F0"/>
                </a:solidFill>
                <a:sym typeface="+mn-ea"/>
              </a:rPr>
              <a:t>     </a:t>
            </a:r>
            <a:r>
              <a:rPr lang="en-US">
                <a:solidFill>
                  <a:srgbClr val="00B0F0"/>
                </a:solidFill>
                <a:sym typeface="+mn-ea"/>
              </a:rPr>
              <a:t>↑</a:t>
            </a:r>
            <a:endParaRPr lang="en-US">
              <a:solidFill>
                <a:srgbClr val="00B0F0"/>
              </a:solidFill>
              <a:sym typeface="+mn-ea"/>
            </a:endParaRPr>
          </a:p>
          <a:p>
            <a:r>
              <a:rPr lang="en-US">
                <a:solidFill>
                  <a:srgbClr val="00B0F0"/>
                </a:solidFill>
                <a:sym typeface="+mn-ea"/>
              </a:rPr>
              <a:t> </a:t>
            </a:r>
            <a:r>
              <a:rPr lang="en-US" u="sng">
                <a:solidFill>
                  <a:srgbClr val="00B0F0"/>
                </a:solidFill>
                <a:sym typeface="+mn-ea"/>
              </a:rPr>
              <a:t>运行结果</a:t>
            </a:r>
            <a:r>
              <a:rPr lang="en-US">
                <a:solidFill>
                  <a:srgbClr val="00B0F0"/>
                </a:solidFill>
                <a:sym typeface="+mn-ea"/>
              </a:rPr>
              <a:t> </a:t>
            </a:r>
            <a:endParaRPr lang="en-US">
              <a:solidFill>
                <a:srgbClr val="00B0F0"/>
              </a:solidFill>
              <a:sym typeface="+mn-ea"/>
            </a:endParaRPr>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2" grpId="0"/>
      <p:bldP spid="12" grpId="1"/>
      <p:bldP spid="13" grpId="0"/>
      <p:bldP spid="13" grpId="1"/>
      <p:bldP spid="14" grpId="0"/>
      <p:bldP spid="14" grpId="1"/>
      <p:bldP spid="7" grpId="0"/>
      <p:bldP spid="7" grpId="1"/>
      <p:bldP spid="15" grpId="0"/>
      <p:bldP spid="1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45472" y="2427337"/>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01/</a:t>
            </a:r>
            <a:endParaRPr lang="zh-TW" altLang="en-US" sz="6600" dirty="0">
              <a:solidFill>
                <a:schemeClr val="accent1"/>
              </a:solidFill>
            </a:endParaRPr>
          </a:p>
        </p:txBody>
      </p:sp>
      <p:sp>
        <p:nvSpPr>
          <p:cNvPr id="7" name="文本框 6"/>
          <p:cNvSpPr txBox="1"/>
          <p:nvPr>
            <p:custDataLst>
              <p:tags r:id="rId2"/>
            </p:custDataLst>
          </p:nvPr>
        </p:nvSpPr>
        <p:spPr>
          <a:xfrm>
            <a:off x="945472" y="4564469"/>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03/</a:t>
            </a:r>
            <a:endParaRPr lang="zh-TW" altLang="en-US" sz="6600" dirty="0">
              <a:solidFill>
                <a:schemeClr val="accent1"/>
              </a:solidFill>
            </a:endParaRPr>
          </a:p>
        </p:txBody>
      </p:sp>
      <p:sp>
        <p:nvSpPr>
          <p:cNvPr id="9" name="文本框 8"/>
          <p:cNvSpPr txBox="1"/>
          <p:nvPr>
            <p:custDataLst>
              <p:tags r:id="rId3"/>
            </p:custDataLst>
          </p:nvPr>
        </p:nvSpPr>
        <p:spPr>
          <a:xfrm>
            <a:off x="6489244" y="2427337"/>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02/</a:t>
            </a:r>
            <a:endParaRPr lang="zh-TW" altLang="en-US" sz="6600" dirty="0">
              <a:solidFill>
                <a:schemeClr val="accent1"/>
              </a:solidFill>
            </a:endParaRPr>
          </a:p>
        </p:txBody>
      </p:sp>
      <p:sp>
        <p:nvSpPr>
          <p:cNvPr id="11" name="文本框 10"/>
          <p:cNvSpPr txBox="1"/>
          <p:nvPr>
            <p:custDataLst>
              <p:tags r:id="rId4"/>
            </p:custDataLst>
          </p:nvPr>
        </p:nvSpPr>
        <p:spPr>
          <a:xfrm>
            <a:off x="6489244" y="4564469"/>
            <a:ext cx="1531941" cy="1151165"/>
          </a:xfrm>
          <a:prstGeom prst="rect">
            <a:avLst/>
          </a:prstGeom>
          <a:noFill/>
        </p:spPr>
        <p:txBody>
          <a:bodyPr wrap="square" rtlCol="0" anchor="ctr" anchorCtr="0">
            <a:normAutofit/>
          </a:bodyPr>
          <a:lstStyle/>
          <a:p>
            <a:pPr algn="ctr"/>
            <a:r>
              <a:rPr lang="en-US" altLang="zh-TW" sz="6600" dirty="0">
                <a:solidFill>
                  <a:schemeClr val="accent1"/>
                </a:solidFill>
              </a:rPr>
              <a:t>04/</a:t>
            </a:r>
            <a:endParaRPr lang="zh-TW" altLang="en-US" sz="6600" dirty="0">
              <a:solidFill>
                <a:schemeClr val="accent1"/>
              </a:solidFill>
            </a:endParaRPr>
          </a:p>
        </p:txBody>
      </p:sp>
      <p:sp>
        <p:nvSpPr>
          <p:cNvPr id="2" name="文本框 1"/>
          <p:cNvSpPr txBox="1"/>
          <p:nvPr>
            <p:custDataLst>
              <p:tags r:id="rId5"/>
            </p:custDataLst>
          </p:nvPr>
        </p:nvSpPr>
        <p:spPr>
          <a:xfrm>
            <a:off x="8123139" y="4926052"/>
            <a:ext cx="3123390" cy="789582"/>
          </a:xfrm>
          <a:prstGeom prst="rect">
            <a:avLst/>
          </a:prstGeom>
        </p:spPr>
        <p:txBody>
          <a:bodyPr wrap="square" anchor="ctr" anchorCtr="0">
            <a:normAutofit/>
          </a:bodyPr>
          <a:lstStyle>
            <a:defPPr>
              <a:defRPr lang="zh-CN"/>
            </a:defPPr>
            <a:lvl1pPr>
              <a:defRPr sz="2000"/>
            </a:lvl1pPr>
          </a:lstStyle>
          <a:p>
            <a:r>
              <a:rPr lang="zh-CN" altLang="en-US"/>
              <a:t>代码实现</a:t>
            </a:r>
            <a:r>
              <a:rPr lang="zh-CN" altLang="en-US"/>
              <a:t>案例</a:t>
            </a:r>
            <a:endParaRPr lang="zh-CN" altLang="en-US"/>
          </a:p>
        </p:txBody>
      </p:sp>
      <p:sp>
        <p:nvSpPr>
          <p:cNvPr id="4" name="文本框 3"/>
          <p:cNvSpPr txBox="1"/>
          <p:nvPr>
            <p:custDataLst>
              <p:tags r:id="rId6"/>
            </p:custDataLst>
          </p:nvPr>
        </p:nvSpPr>
        <p:spPr>
          <a:xfrm>
            <a:off x="8123139" y="2788920"/>
            <a:ext cx="3123390" cy="789582"/>
          </a:xfrm>
          <a:prstGeom prst="rect">
            <a:avLst/>
          </a:prstGeom>
        </p:spPr>
        <p:txBody>
          <a:bodyPr wrap="square" anchor="ctr" anchorCtr="0">
            <a:normAutofit/>
          </a:bodyPr>
          <a:lstStyle>
            <a:defPPr>
              <a:defRPr lang="zh-CN"/>
            </a:defPPr>
            <a:lvl1pPr>
              <a:defRPr sz="2000"/>
            </a:lvl1pPr>
          </a:lstStyle>
          <a:p>
            <a:r>
              <a:rPr lang="zh-CN" altLang="en-US">
                <a:sym typeface="+mn-ea"/>
              </a:rPr>
              <a:t>原理和计算过程</a:t>
            </a:r>
            <a:endParaRPr lang="en-US" altLang="zh-CN"/>
          </a:p>
        </p:txBody>
      </p:sp>
      <p:sp>
        <p:nvSpPr>
          <p:cNvPr id="13" name="文本框 12"/>
          <p:cNvSpPr txBox="1"/>
          <p:nvPr>
            <p:custDataLst>
              <p:tags r:id="rId7"/>
            </p:custDataLst>
          </p:nvPr>
        </p:nvSpPr>
        <p:spPr>
          <a:xfrm>
            <a:off x="2579367" y="4926052"/>
            <a:ext cx="3123390" cy="789582"/>
          </a:xfrm>
          <a:prstGeom prst="rect">
            <a:avLst/>
          </a:prstGeom>
        </p:spPr>
        <p:txBody>
          <a:bodyPr wrap="square" anchor="ctr" anchorCtr="0">
            <a:normAutofit/>
          </a:bodyPr>
          <a:lstStyle>
            <a:defPPr>
              <a:defRPr lang="zh-CN"/>
            </a:defPPr>
            <a:lvl1pPr>
              <a:defRPr sz="2000"/>
            </a:lvl1pPr>
          </a:lstStyle>
          <a:p>
            <a:r>
              <a:rPr lang="zh-CN" altLang="en-US"/>
              <a:t>应用</a:t>
            </a:r>
            <a:endParaRPr lang="zh-CN" altLang="en-US"/>
          </a:p>
        </p:txBody>
      </p:sp>
      <p:sp>
        <p:nvSpPr>
          <p:cNvPr id="14" name="文本框 13"/>
          <p:cNvSpPr txBox="1"/>
          <p:nvPr>
            <p:custDataLst>
              <p:tags r:id="rId8"/>
            </p:custDataLst>
          </p:nvPr>
        </p:nvSpPr>
        <p:spPr>
          <a:xfrm>
            <a:off x="2579367" y="2788920"/>
            <a:ext cx="3123390" cy="789582"/>
          </a:xfrm>
          <a:prstGeom prst="rect">
            <a:avLst/>
          </a:prstGeom>
        </p:spPr>
        <p:txBody>
          <a:bodyPr wrap="square" anchor="ctr" anchorCtr="0">
            <a:normAutofit/>
          </a:bodyPr>
          <a:lstStyle>
            <a:defPPr>
              <a:defRPr lang="zh-CN"/>
            </a:defPPr>
            <a:lvl1pPr>
              <a:defRPr sz="2000"/>
            </a:lvl1pPr>
          </a:lstStyle>
          <a:p>
            <a:r>
              <a:rPr lang="en-US" altLang="zh-CN">
                <a:sym typeface="+mn-ea"/>
              </a:rPr>
              <a:t>Transformer</a:t>
            </a:r>
            <a:r>
              <a:rPr lang="zh-CN" altLang="en-US">
                <a:sym typeface="+mn-ea"/>
              </a:rPr>
              <a:t>介绍</a:t>
            </a:r>
            <a:endParaRPr lang="zh-CN" altLang="en-US"/>
          </a:p>
        </p:txBody>
      </p:sp>
      <p:sp>
        <p:nvSpPr>
          <p:cNvPr id="15" name="文本框 14"/>
          <p:cNvSpPr txBox="1"/>
          <p:nvPr>
            <p:custDataLst>
              <p:tags r:id="rId9"/>
            </p:custDataLst>
          </p:nvPr>
        </p:nvSpPr>
        <p:spPr>
          <a:xfrm>
            <a:off x="2671763" y="800099"/>
            <a:ext cx="6848475" cy="936625"/>
          </a:xfrm>
          <a:prstGeom prst="rect">
            <a:avLst/>
          </a:prstGeom>
        </p:spPr>
        <p:txBody>
          <a:bodyPr vert="horz" lIns="91440" tIns="45720" rIns="91440" bIns="45720" rtlCol="0" anchor="ctr">
            <a:normAutofit/>
          </a:bodyPr>
          <a:lstStyle>
            <a:defPPr>
              <a:defRPr lang="zh-CN"/>
            </a:defPPr>
            <a:lvl1pPr algn="ctr">
              <a:lnSpc>
                <a:spcPct val="90000"/>
              </a:lnSpc>
              <a:spcBef>
                <a:spcPct val="0"/>
              </a:spcBef>
              <a:buNone/>
              <a:defRPr sz="4000">
                <a:latin typeface="+mj-lt"/>
                <a:ea typeface="+mj-ea"/>
                <a:cs typeface="+mj-cs"/>
              </a:defRPr>
            </a:lvl1pPr>
          </a:lstStyle>
          <a:p>
            <a:r>
              <a:rPr lang="zh-CN" altLang="en-US"/>
              <a:t>内容</a:t>
            </a:r>
            <a:endParaRPr lang="zh-CN" altLang="en-US"/>
          </a:p>
        </p:txBody>
      </p:sp>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pPr algn="l"/>
            <a:r>
              <a:rPr lang="zh-CN" altLang="en-US" b="0"/>
              <a:t>谢谢观看</a:t>
            </a:r>
            <a:endParaRPr lang="zh-CN" altLang="en-US" b="0"/>
          </a:p>
        </p:txBody>
      </p:sp>
      <p:sp>
        <p:nvSpPr>
          <p:cNvPr id="3" name="文本占位符 2"/>
          <p:cNvSpPr>
            <a:spLocks noGrp="1"/>
          </p:cNvSpPr>
          <p:nvPr>
            <p:ph type="body" sz="quarter" idx="13"/>
            <p:custDataLst>
              <p:tags r:id="rId2"/>
            </p:custDataLst>
          </p:nvPr>
        </p:nvSpPr>
        <p:spPr/>
        <p:txBody>
          <a:bodyPr>
            <a:normAutofit/>
          </a:bodyPr>
          <a:lstStyle/>
          <a:p>
            <a:pPr algn="dist"/>
            <a:r>
              <a:rPr lang="en-US" altLang="zh-CN" spc="1200"/>
              <a:t>THANK YOU</a:t>
            </a:r>
            <a:endParaRPr lang="en-US" altLang="zh-CN" spc="1200"/>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23570" y="1204595"/>
            <a:ext cx="4282440" cy="922020"/>
          </a:xfrm>
          <a:prstGeom prst="rect">
            <a:avLst/>
          </a:prstGeom>
          <a:noFill/>
        </p:spPr>
        <p:txBody>
          <a:bodyPr wrap="square" rtlCol="0">
            <a:spAutoFit/>
          </a:bodyPr>
          <a:p>
            <a:r>
              <a:rPr lang="zh-CN" altLang="en-US">
                <a:solidFill>
                  <a:schemeClr val="dk1"/>
                </a:solidFill>
                <a:sym typeface="+mn-ea"/>
              </a:rPr>
              <a:t>Transformer模型是一种采用自注意力机制的深度学习模型</a:t>
            </a:r>
            <a:endParaRPr lang="zh-CN" altLang="en-US">
              <a:solidFill>
                <a:schemeClr val="dk1"/>
              </a:solidFill>
            </a:endParaRPr>
          </a:p>
          <a:p>
            <a:endParaRPr lang="zh-CN" altLang="en-US"/>
          </a:p>
        </p:txBody>
      </p:sp>
      <p:pic>
        <p:nvPicPr>
          <p:cNvPr id="4" name="图片 3" descr="it-sentenceweight"/>
          <p:cNvPicPr>
            <a:picLocks noChangeAspect="1"/>
          </p:cNvPicPr>
          <p:nvPr>
            <p:custDataLst>
              <p:tags r:id="rId3"/>
            </p:custDataLst>
          </p:nvPr>
        </p:nvPicPr>
        <p:blipFill>
          <a:blip r:embed="rId4"/>
          <a:srcRect b="5859"/>
          <a:stretch>
            <a:fillRect/>
          </a:stretch>
        </p:blipFill>
        <p:spPr>
          <a:xfrm>
            <a:off x="6441440" y="1402080"/>
            <a:ext cx="4698365" cy="4591050"/>
          </a:xfrm>
          <a:prstGeom prst="rect">
            <a:avLst/>
          </a:prstGeom>
        </p:spPr>
      </p:pic>
      <p:sp>
        <p:nvSpPr>
          <p:cNvPr id="5" name="文本框 4"/>
          <p:cNvSpPr txBox="1"/>
          <p:nvPr/>
        </p:nvSpPr>
        <p:spPr>
          <a:xfrm>
            <a:off x="623570" y="2715260"/>
            <a:ext cx="4281805" cy="922020"/>
          </a:xfrm>
          <a:prstGeom prst="rect">
            <a:avLst/>
          </a:prstGeom>
          <a:noFill/>
        </p:spPr>
        <p:txBody>
          <a:bodyPr wrap="square" rtlCol="0">
            <a:spAutoFit/>
          </a:bodyPr>
          <a:p>
            <a:r>
              <a:rPr lang="en-US" altLang="zh-CN">
                <a:solidFill>
                  <a:schemeClr val="accent6">
                    <a:lumMod val="50000"/>
                  </a:schemeClr>
                </a:solidFill>
              </a:rPr>
              <a:t>Attention</a:t>
            </a:r>
            <a:r>
              <a:rPr lang="zh-CN" altLang="en-US">
                <a:solidFill>
                  <a:schemeClr val="accent6">
                    <a:lumMod val="50000"/>
                  </a:schemeClr>
                </a:solidFill>
              </a:rPr>
              <a:t>计算的结果</a:t>
            </a:r>
            <a:r>
              <a:rPr lang="en-US" altLang="zh-CN">
                <a:solidFill>
                  <a:schemeClr val="accent6">
                    <a:lumMod val="50000"/>
                  </a:schemeClr>
                </a:solidFill>
              </a:rPr>
              <a:t> - </a:t>
            </a:r>
            <a:r>
              <a:rPr lang="zh-CN" altLang="en-US">
                <a:solidFill>
                  <a:schemeClr val="accent6">
                    <a:lumMod val="50000"/>
                  </a:schemeClr>
                </a:solidFill>
              </a:rPr>
              <a:t>权重</a:t>
            </a:r>
            <a:endParaRPr lang="zh-CN" altLang="en-US">
              <a:solidFill>
                <a:schemeClr val="accent6">
                  <a:lumMod val="50000"/>
                </a:schemeClr>
              </a:solidFill>
            </a:endParaRPr>
          </a:p>
          <a:p>
            <a:r>
              <a:rPr lang="zh-CN" altLang="en-US">
                <a:solidFill>
                  <a:schemeClr val="accent6">
                    <a:lumMod val="50000"/>
                  </a:schemeClr>
                </a:solidFill>
              </a:rPr>
              <a:t>对于每一个词语</a:t>
            </a:r>
            <a:r>
              <a:rPr lang="en-US" altLang="zh-CN">
                <a:solidFill>
                  <a:schemeClr val="accent6">
                    <a:lumMod val="50000"/>
                  </a:schemeClr>
                </a:solidFill>
              </a:rPr>
              <a:t>(</a:t>
            </a:r>
            <a:r>
              <a:rPr lang="zh-CN" altLang="en-US">
                <a:solidFill>
                  <a:schemeClr val="accent6">
                    <a:lumMod val="50000"/>
                  </a:schemeClr>
                </a:solidFill>
              </a:rPr>
              <a:t>词向量</a:t>
            </a:r>
            <a:r>
              <a:rPr lang="en-US" altLang="zh-CN">
                <a:solidFill>
                  <a:schemeClr val="accent6">
                    <a:lumMod val="50000"/>
                  </a:schemeClr>
                </a:solidFill>
              </a:rPr>
              <a:t>embedding)</a:t>
            </a:r>
            <a:r>
              <a:rPr lang="zh-CN" altLang="en-US">
                <a:solidFill>
                  <a:schemeClr val="accent6">
                    <a:lumMod val="50000"/>
                  </a:schemeClr>
                </a:solidFill>
              </a:rPr>
              <a:t>的上下文的</a:t>
            </a:r>
            <a:r>
              <a:rPr lang="en-US" altLang="zh-CN">
                <a:solidFill>
                  <a:schemeClr val="accent6">
                    <a:lumMod val="50000"/>
                  </a:schemeClr>
                </a:solidFill>
              </a:rPr>
              <a:t>“</a:t>
            </a:r>
            <a:r>
              <a:rPr lang="zh-CN" altLang="en-US">
                <a:solidFill>
                  <a:schemeClr val="accent6">
                    <a:lumMod val="50000"/>
                  </a:schemeClr>
                </a:solidFill>
              </a:rPr>
              <a:t>关联度</a:t>
            </a:r>
            <a:r>
              <a:rPr lang="en-US" altLang="zh-CN">
                <a:solidFill>
                  <a:schemeClr val="accent6">
                    <a:lumMod val="50000"/>
                  </a:schemeClr>
                </a:solidFill>
              </a:rPr>
              <a:t>”</a:t>
            </a:r>
            <a:endParaRPr lang="en-US" altLang="zh-CN">
              <a:solidFill>
                <a:schemeClr val="accent6">
                  <a:lumMod val="50000"/>
                </a:schemeClr>
              </a:solidFill>
            </a:endParaRPr>
          </a:p>
        </p:txBody>
      </p:sp>
      <p:sp>
        <p:nvSpPr>
          <p:cNvPr id="6" name="文本框 5"/>
          <p:cNvSpPr txBox="1"/>
          <p:nvPr/>
        </p:nvSpPr>
        <p:spPr>
          <a:xfrm>
            <a:off x="7334885" y="437515"/>
            <a:ext cx="3992245" cy="521970"/>
          </a:xfrm>
          <a:prstGeom prst="rect">
            <a:avLst/>
          </a:prstGeom>
          <a:noFill/>
        </p:spPr>
        <p:txBody>
          <a:bodyPr wrap="square" rtlCol="0">
            <a:spAutoFit/>
          </a:bodyPr>
          <a:p>
            <a:pPr algn="r"/>
            <a:r>
              <a:rPr lang="en-US" altLang="zh-CN" sz="2800"/>
              <a:t>Transformer</a:t>
            </a:r>
            <a:r>
              <a:rPr lang="zh-CN" altLang="en-US" sz="2800"/>
              <a:t>介绍</a:t>
            </a:r>
            <a:endParaRPr lang="zh-CN" altLang="en-US" sz="2800"/>
          </a:p>
        </p:txBody>
      </p:sp>
      <p:sp>
        <p:nvSpPr>
          <p:cNvPr id="7" name="文本框 6"/>
          <p:cNvSpPr txBox="1"/>
          <p:nvPr/>
        </p:nvSpPr>
        <p:spPr>
          <a:xfrm>
            <a:off x="7061200" y="5993130"/>
            <a:ext cx="3714750" cy="1187450"/>
          </a:xfrm>
          <a:prstGeom prst="rect">
            <a:avLst/>
          </a:prstGeom>
          <a:noFill/>
        </p:spPr>
        <p:txBody>
          <a:bodyPr wrap="square" rtlCol="0">
            <a:noAutofit/>
          </a:bodyPr>
          <a:p>
            <a:r>
              <a:rPr lang="en-US" altLang="zh-CN" sz="2000"/>
              <a:t>“</a:t>
            </a:r>
            <a:r>
              <a:rPr lang="zh-CN" altLang="en-US" sz="2000"/>
              <a:t>The animal didn't cross the street because </a:t>
            </a:r>
            <a:r>
              <a:rPr lang="zh-CN" altLang="en-US" sz="2000">
                <a:solidFill>
                  <a:srgbClr val="FF0000"/>
                </a:solidFill>
              </a:rPr>
              <a:t>it</a:t>
            </a:r>
            <a:r>
              <a:rPr lang="zh-CN" altLang="en-US" sz="2000"/>
              <a:t> was too tired</a:t>
            </a:r>
            <a:r>
              <a:rPr lang="en-US" altLang="zh-CN" sz="2000"/>
              <a:t>”</a:t>
            </a:r>
            <a:endParaRPr lang="en-US" altLang="zh-CN" sz="2000"/>
          </a:p>
        </p:txBody>
      </p:sp>
      <p:sp>
        <p:nvSpPr>
          <p:cNvPr id="2" name="文本框 1"/>
          <p:cNvSpPr txBox="1"/>
          <p:nvPr/>
        </p:nvSpPr>
        <p:spPr>
          <a:xfrm>
            <a:off x="5911215" y="1599565"/>
            <a:ext cx="690245" cy="368300"/>
          </a:xfrm>
          <a:prstGeom prst="rect">
            <a:avLst/>
          </a:prstGeom>
          <a:noFill/>
        </p:spPr>
        <p:txBody>
          <a:bodyPr wrap="square" rtlCol="0">
            <a:spAutoFit/>
          </a:bodyPr>
          <a:p>
            <a:r>
              <a:rPr lang="zh-CN" altLang="en-US"/>
              <a:t>权重</a:t>
            </a:r>
            <a:endParaRPr lang="zh-CN" altLang="en-US"/>
          </a:p>
        </p:txBody>
      </p:sp>
      <p:cxnSp>
        <p:nvCxnSpPr>
          <p:cNvPr id="8" name="直接箭头连接符 7"/>
          <p:cNvCxnSpPr/>
          <p:nvPr/>
        </p:nvCxnSpPr>
        <p:spPr>
          <a:xfrm>
            <a:off x="6290945" y="1967865"/>
            <a:ext cx="310515" cy="459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290185" y="2910840"/>
            <a:ext cx="1230630" cy="645160"/>
          </a:xfrm>
          <a:prstGeom prst="rect">
            <a:avLst/>
          </a:prstGeom>
          <a:noFill/>
        </p:spPr>
        <p:txBody>
          <a:bodyPr wrap="square" rtlCol="0">
            <a:spAutoFit/>
          </a:bodyPr>
          <a:p>
            <a:r>
              <a:rPr lang="zh-CN" altLang="en-US">
                <a:solidFill>
                  <a:srgbClr val="00B050"/>
                </a:solidFill>
                <a:sym typeface="+mn-ea"/>
              </a:rPr>
              <a:t>关键token或者特征</a:t>
            </a:r>
            <a:endParaRPr lang="zh-CN" altLang="en-US">
              <a:solidFill>
                <a:srgbClr val="00B050"/>
              </a:solidFill>
              <a:sym typeface="+mn-ea"/>
            </a:endParaRPr>
          </a:p>
        </p:txBody>
      </p:sp>
      <p:sp>
        <p:nvSpPr>
          <p:cNvPr id="12" name="文本框 11"/>
          <p:cNvSpPr txBox="1"/>
          <p:nvPr/>
        </p:nvSpPr>
        <p:spPr>
          <a:xfrm>
            <a:off x="623570" y="4498975"/>
            <a:ext cx="6096000" cy="645160"/>
          </a:xfrm>
          <a:prstGeom prst="rect">
            <a:avLst/>
          </a:prstGeom>
          <a:noFill/>
        </p:spPr>
        <p:txBody>
          <a:bodyPr wrap="square" rtlCol="0" anchor="t">
            <a:spAutoFit/>
          </a:bodyPr>
          <a:p>
            <a:r>
              <a:rPr lang="zh-CN" altLang="en-US">
                <a:sym typeface="+mn-ea"/>
              </a:rPr>
              <a:t>是第一个用</a:t>
            </a:r>
            <a:r>
              <a:rPr lang="zh-CN" altLang="en-US" u="sng">
                <a:sym typeface="+mn-ea"/>
              </a:rPr>
              <a:t>注意力机制</a:t>
            </a:r>
            <a:r>
              <a:rPr lang="zh-CN" altLang="en-US">
                <a:sym typeface="+mn-ea"/>
              </a:rPr>
              <a:t>代替传统的</a:t>
            </a:r>
            <a:r>
              <a:rPr lang="en-US" altLang="zh-CN" u="sng">
                <a:sym typeface="+mn-ea"/>
              </a:rPr>
              <a:t>rnn/cnn</a:t>
            </a:r>
            <a:r>
              <a:rPr lang="zh-CN" altLang="en-US" u="sng">
                <a:sym typeface="+mn-ea"/>
              </a:rPr>
              <a:t>卷积</a:t>
            </a:r>
            <a:r>
              <a:rPr lang="zh-CN" altLang="en-US">
                <a:sym typeface="+mn-ea"/>
              </a:rPr>
              <a:t>来进行转换的深度学习模型</a:t>
            </a:r>
            <a:endParaRPr lang="zh-CN" altLang="en-US">
              <a:sym typeface="+mn-ea"/>
            </a:endParaRPr>
          </a:p>
        </p:txBody>
      </p:sp>
      <p:sp>
        <p:nvSpPr>
          <p:cNvPr id="14" name="文本框 13"/>
          <p:cNvSpPr txBox="1"/>
          <p:nvPr/>
        </p:nvSpPr>
        <p:spPr>
          <a:xfrm>
            <a:off x="10205085" y="5223510"/>
            <a:ext cx="1720850" cy="368300"/>
          </a:xfrm>
          <a:prstGeom prst="rect">
            <a:avLst/>
          </a:prstGeom>
          <a:noFill/>
        </p:spPr>
        <p:txBody>
          <a:bodyPr wrap="square" rtlCol="0">
            <a:spAutoFit/>
          </a:bodyPr>
          <a:p>
            <a:r>
              <a:rPr lang="en-US" altLang="zh-CN"/>
              <a:t>“</a:t>
            </a:r>
            <a:r>
              <a:rPr lang="zh-CN" altLang="en-US"/>
              <a:t>自注意力机制</a:t>
            </a:r>
            <a:r>
              <a:rPr lang="en-US" altLang="zh-CN"/>
              <a:t>”</a:t>
            </a:r>
            <a:endParaRPr lang="en-US" altLang="zh-CN"/>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en-US" altLang="zh-CN" sz="2800"/>
              <a:t>Transformer</a:t>
            </a:r>
            <a:r>
              <a:rPr lang="zh-CN" altLang="en-US" sz="2800"/>
              <a:t>介绍</a:t>
            </a:r>
            <a:endParaRPr lang="zh-CN" altLang="en-US" sz="2800"/>
          </a:p>
        </p:txBody>
      </p:sp>
      <p:pic>
        <p:nvPicPr>
          <p:cNvPr id="2" name="图片 1" descr="Transformer0"/>
          <p:cNvPicPr>
            <a:picLocks noChangeAspect="1"/>
          </p:cNvPicPr>
          <p:nvPr/>
        </p:nvPicPr>
        <p:blipFill>
          <a:blip r:embed="rId4"/>
          <a:stretch>
            <a:fillRect/>
          </a:stretch>
        </p:blipFill>
        <p:spPr>
          <a:xfrm>
            <a:off x="0" y="2347595"/>
            <a:ext cx="12192000" cy="3082290"/>
          </a:xfrm>
          <a:prstGeom prst="rect">
            <a:avLst/>
          </a:prstGeom>
        </p:spPr>
      </p:pic>
      <p:sp>
        <p:nvSpPr>
          <p:cNvPr id="3" name="文本框 2"/>
          <p:cNvSpPr txBox="1"/>
          <p:nvPr/>
        </p:nvSpPr>
        <p:spPr>
          <a:xfrm>
            <a:off x="8890000" y="2025015"/>
            <a:ext cx="4064000" cy="368300"/>
          </a:xfrm>
          <a:prstGeom prst="rect">
            <a:avLst/>
          </a:prstGeom>
          <a:noFill/>
        </p:spPr>
        <p:txBody>
          <a:bodyPr wrap="square" rtlCol="0">
            <a:spAutoFit/>
          </a:bodyPr>
          <a:p>
            <a:r>
              <a:rPr lang="zh-CN" altLang="en-US"/>
              <a:t>编码器</a:t>
            </a:r>
            <a:endParaRPr lang="zh-CN" altLang="en-US"/>
          </a:p>
        </p:txBody>
      </p:sp>
      <p:sp>
        <p:nvSpPr>
          <p:cNvPr id="4" name="文本框 3"/>
          <p:cNvSpPr txBox="1"/>
          <p:nvPr/>
        </p:nvSpPr>
        <p:spPr>
          <a:xfrm>
            <a:off x="8890000" y="5337175"/>
            <a:ext cx="2092960" cy="368300"/>
          </a:xfrm>
          <a:prstGeom prst="rect">
            <a:avLst/>
          </a:prstGeom>
          <a:noFill/>
        </p:spPr>
        <p:txBody>
          <a:bodyPr wrap="square" rtlCol="0">
            <a:spAutoFit/>
          </a:bodyPr>
          <a:p>
            <a:r>
              <a:rPr lang="zh-CN" altLang="en-US"/>
              <a:t>解码器</a:t>
            </a:r>
            <a:endParaRPr lang="zh-CN" altLang="en-US"/>
          </a:p>
        </p:txBody>
      </p:sp>
      <p:sp>
        <p:nvSpPr>
          <p:cNvPr id="5" name="文本框 4"/>
          <p:cNvSpPr txBox="1"/>
          <p:nvPr/>
        </p:nvSpPr>
        <p:spPr>
          <a:xfrm>
            <a:off x="1828165" y="1979295"/>
            <a:ext cx="1345565" cy="368300"/>
          </a:xfrm>
          <a:prstGeom prst="rect">
            <a:avLst/>
          </a:prstGeom>
          <a:noFill/>
        </p:spPr>
        <p:txBody>
          <a:bodyPr wrap="square" rtlCol="0">
            <a:spAutoFit/>
          </a:bodyPr>
          <a:p>
            <a:r>
              <a:rPr lang="zh-CN" altLang="en-US"/>
              <a:t>前反馈</a:t>
            </a:r>
            <a:r>
              <a:rPr lang="zh-CN" altLang="en-US"/>
              <a:t>机制</a:t>
            </a:r>
            <a:endParaRPr lang="zh-CN" altLang="en-US"/>
          </a:p>
        </p:txBody>
      </p:sp>
      <p:sp>
        <p:nvSpPr>
          <p:cNvPr id="7" name="文本框 6"/>
          <p:cNvSpPr txBox="1"/>
          <p:nvPr/>
        </p:nvSpPr>
        <p:spPr>
          <a:xfrm>
            <a:off x="1828165" y="5141595"/>
            <a:ext cx="1679575" cy="368300"/>
          </a:xfrm>
          <a:prstGeom prst="rect">
            <a:avLst/>
          </a:prstGeom>
          <a:noFill/>
        </p:spPr>
        <p:txBody>
          <a:bodyPr wrap="square" rtlCol="0">
            <a:spAutoFit/>
          </a:bodyPr>
          <a:p>
            <a:r>
              <a:rPr lang="zh-CN" altLang="en-US"/>
              <a:t>自注意力</a:t>
            </a:r>
            <a:r>
              <a:rPr lang="zh-CN" altLang="en-US"/>
              <a:t>机制</a:t>
            </a:r>
            <a:endParaRPr lang="zh-CN" altLang="en-US"/>
          </a:p>
        </p:txBody>
      </p:sp>
      <p:sp>
        <p:nvSpPr>
          <p:cNvPr id="8" name="文本框 7"/>
          <p:cNvSpPr txBox="1"/>
          <p:nvPr/>
        </p:nvSpPr>
        <p:spPr>
          <a:xfrm>
            <a:off x="4035425" y="5524500"/>
            <a:ext cx="2371090" cy="645160"/>
          </a:xfrm>
          <a:prstGeom prst="rect">
            <a:avLst/>
          </a:prstGeom>
          <a:noFill/>
        </p:spPr>
        <p:txBody>
          <a:bodyPr wrap="square" rtlCol="0">
            <a:spAutoFit/>
          </a:bodyPr>
          <a:p>
            <a:r>
              <a:rPr lang="en-US" altLang="zh-CN"/>
              <a:t>Positional </a:t>
            </a:r>
            <a:r>
              <a:rPr lang="en-US" altLang="zh-CN"/>
              <a:t>Encoding</a:t>
            </a:r>
            <a:endParaRPr lang="en-US" altLang="zh-CN"/>
          </a:p>
          <a:p>
            <a:r>
              <a:rPr lang="zh-CN" altLang="en-US"/>
              <a:t>位置</a:t>
            </a:r>
            <a:r>
              <a:rPr lang="zh-CN" altLang="en-US"/>
              <a:t>编码</a:t>
            </a:r>
            <a:endParaRPr lang="zh-CN" altLang="en-US"/>
          </a:p>
        </p:txBody>
      </p:sp>
      <p:cxnSp>
        <p:nvCxnSpPr>
          <p:cNvPr id="10" name="曲线连接符 9"/>
          <p:cNvCxnSpPr>
            <a:stCxn id="8" idx="0"/>
          </p:cNvCxnSpPr>
          <p:nvPr/>
        </p:nvCxnSpPr>
        <p:spPr>
          <a:xfrm rot="16200000">
            <a:off x="5099685" y="4492625"/>
            <a:ext cx="1153160" cy="910590"/>
          </a:xfrm>
          <a:prstGeom prst="curvedConnector3">
            <a:avLst>
              <a:gd name="adj1" fmla="val 49945"/>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曲线连接符 11"/>
          <p:cNvCxnSpPr/>
          <p:nvPr>
            <p:custDataLst>
              <p:tags r:id="rId5"/>
            </p:custDataLst>
          </p:nvPr>
        </p:nvCxnSpPr>
        <p:spPr>
          <a:xfrm rot="16200000">
            <a:off x="6010275" y="2280920"/>
            <a:ext cx="1153160" cy="910590"/>
          </a:xfrm>
          <a:prstGeom prst="curvedConnector3">
            <a:avLst>
              <a:gd name="adj1" fmla="val 49945"/>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6"/>
            </p:custDataLst>
          </p:nvPr>
        </p:nvSpPr>
        <p:spPr>
          <a:xfrm>
            <a:off x="5854700" y="1480820"/>
            <a:ext cx="2371090" cy="645160"/>
          </a:xfrm>
          <a:prstGeom prst="rect">
            <a:avLst/>
          </a:prstGeom>
          <a:noFill/>
        </p:spPr>
        <p:txBody>
          <a:bodyPr wrap="square" rtlCol="0">
            <a:spAutoFit/>
          </a:bodyPr>
          <a:p>
            <a:r>
              <a:rPr lang="en-US" altLang="zh-CN"/>
              <a:t>Linear + </a:t>
            </a:r>
            <a:r>
              <a:rPr lang="en-US" altLang="zh-CN"/>
              <a:t>Softmax</a:t>
            </a:r>
            <a:endParaRPr lang="en-US" altLang="zh-CN"/>
          </a:p>
          <a:p>
            <a:r>
              <a:rPr lang="zh-CN" altLang="en-US"/>
              <a:t>线性层</a:t>
            </a:r>
            <a:endParaRPr lang="zh-CN" altLang="en-US"/>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t>原理和计算过程</a:t>
            </a:r>
            <a:endParaRPr lang="zh-CN" altLang="en-US" sz="2800"/>
          </a:p>
        </p:txBody>
      </p:sp>
      <p:pic>
        <p:nvPicPr>
          <p:cNvPr id="2" name="图片 1" descr="arch"/>
          <p:cNvPicPr>
            <a:picLocks noChangeAspect="1"/>
          </p:cNvPicPr>
          <p:nvPr/>
        </p:nvPicPr>
        <p:blipFill>
          <a:blip r:embed="rId4"/>
          <a:stretch>
            <a:fillRect/>
          </a:stretch>
        </p:blipFill>
        <p:spPr>
          <a:xfrm>
            <a:off x="0" y="60960"/>
            <a:ext cx="4549140" cy="6797040"/>
          </a:xfrm>
          <a:prstGeom prst="rect">
            <a:avLst/>
          </a:prstGeom>
        </p:spPr>
      </p:pic>
      <p:sp>
        <p:nvSpPr>
          <p:cNvPr id="3" name="文本框 2"/>
          <p:cNvSpPr txBox="1"/>
          <p:nvPr/>
        </p:nvSpPr>
        <p:spPr>
          <a:xfrm>
            <a:off x="511810" y="1007745"/>
            <a:ext cx="768985" cy="645160"/>
          </a:xfrm>
          <a:prstGeom prst="rect">
            <a:avLst/>
          </a:prstGeom>
          <a:noFill/>
        </p:spPr>
        <p:txBody>
          <a:bodyPr wrap="square" rtlCol="0">
            <a:spAutoFit/>
          </a:bodyPr>
          <a:p>
            <a:r>
              <a:rPr lang="zh-CN" altLang="en-US"/>
              <a:t>总体框架</a:t>
            </a:r>
            <a:endParaRPr lang="zh-CN" altLang="en-US"/>
          </a:p>
        </p:txBody>
      </p:sp>
      <p:pic>
        <p:nvPicPr>
          <p:cNvPr id="102" name="图片 101"/>
          <p:cNvPicPr/>
          <p:nvPr/>
        </p:nvPicPr>
        <p:blipFill>
          <a:blip r:embed="rId5"/>
          <a:srcRect b="1436"/>
          <a:stretch>
            <a:fillRect/>
          </a:stretch>
        </p:blipFill>
        <p:spPr>
          <a:xfrm>
            <a:off x="4886325" y="1323340"/>
            <a:ext cx="3685540" cy="5054600"/>
          </a:xfrm>
          <a:prstGeom prst="rect">
            <a:avLst/>
          </a:prstGeom>
          <a:noFill/>
          <a:ln w="9525">
            <a:noFill/>
          </a:ln>
        </p:spPr>
      </p:pic>
      <p:sp>
        <p:nvSpPr>
          <p:cNvPr id="8" name="文本框 7"/>
          <p:cNvSpPr txBox="1"/>
          <p:nvPr/>
        </p:nvSpPr>
        <p:spPr>
          <a:xfrm>
            <a:off x="8909050" y="5241290"/>
            <a:ext cx="2371090" cy="645160"/>
          </a:xfrm>
          <a:prstGeom prst="rect">
            <a:avLst/>
          </a:prstGeom>
          <a:noFill/>
        </p:spPr>
        <p:txBody>
          <a:bodyPr wrap="square" rtlCol="0">
            <a:spAutoFit/>
          </a:bodyPr>
          <a:p>
            <a:r>
              <a:rPr lang="en-US" altLang="zh-CN"/>
              <a:t>Positional </a:t>
            </a:r>
            <a:r>
              <a:rPr lang="en-US" altLang="zh-CN"/>
              <a:t>Encoding</a:t>
            </a:r>
            <a:endParaRPr lang="en-US" altLang="zh-CN"/>
          </a:p>
          <a:p>
            <a:r>
              <a:rPr lang="zh-CN" altLang="en-US"/>
              <a:t>位置</a:t>
            </a:r>
            <a:r>
              <a:rPr lang="zh-CN" altLang="en-US"/>
              <a:t>编码</a:t>
            </a:r>
            <a:endParaRPr lang="zh-CN" altLang="en-US"/>
          </a:p>
        </p:txBody>
      </p:sp>
      <p:sp>
        <p:nvSpPr>
          <p:cNvPr id="14" name="文本框 13"/>
          <p:cNvSpPr txBox="1"/>
          <p:nvPr/>
        </p:nvSpPr>
        <p:spPr>
          <a:xfrm>
            <a:off x="8909050" y="1537970"/>
            <a:ext cx="2371090" cy="645160"/>
          </a:xfrm>
          <a:prstGeom prst="rect">
            <a:avLst/>
          </a:prstGeom>
          <a:noFill/>
        </p:spPr>
        <p:txBody>
          <a:bodyPr wrap="square" rtlCol="0">
            <a:spAutoFit/>
          </a:bodyPr>
          <a:p>
            <a:r>
              <a:rPr lang="en-US" altLang="zh-CN"/>
              <a:t>Linear + </a:t>
            </a:r>
            <a:r>
              <a:rPr lang="en-US" altLang="zh-CN"/>
              <a:t>Softmax</a:t>
            </a:r>
            <a:endParaRPr lang="en-US" altLang="zh-CN"/>
          </a:p>
          <a:p>
            <a:r>
              <a:rPr lang="zh-CN" altLang="en-US"/>
              <a:t>线性层</a:t>
            </a: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ppt_x"/>
                                          </p:val>
                                        </p:tav>
                                        <p:tav tm="100000">
                                          <p:val>
                                            <p:strVal val="#ppt_x"/>
                                          </p:val>
                                        </p:tav>
                                      </p:tavLst>
                                    </p:anim>
                                    <p:anim calcmode="lin" valueType="num">
                                      <p:cBhvr additive="base">
                                        <p:cTn id="8" dur="500" fill="hold"/>
                                        <p:tgtEl>
                                          <p:spTgt spid="10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4" grpId="1"/>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userDrawn="1">
            <p:custDataLst>
              <p:tags r:id="rId1"/>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7334885" y="437515"/>
            <a:ext cx="3992245" cy="521970"/>
          </a:xfrm>
          <a:prstGeom prst="rect">
            <a:avLst/>
          </a:prstGeom>
          <a:noFill/>
        </p:spPr>
        <p:txBody>
          <a:bodyPr wrap="square" rtlCol="0">
            <a:spAutoFit/>
          </a:bodyPr>
          <a:p>
            <a:pPr algn="r"/>
            <a:r>
              <a:rPr lang="zh-CN" altLang="en-US" sz="2800">
                <a:sym typeface="+mn-ea"/>
              </a:rPr>
              <a:t>原理和计算过程</a:t>
            </a:r>
            <a:endParaRPr lang="zh-CN" altLang="en-US" sz="2800"/>
          </a:p>
        </p:txBody>
      </p:sp>
      <p:pic>
        <p:nvPicPr>
          <p:cNvPr id="2" name="图片 1" descr="trans-encoder-decoder"/>
          <p:cNvPicPr>
            <a:picLocks noChangeAspect="1"/>
          </p:cNvPicPr>
          <p:nvPr/>
        </p:nvPicPr>
        <p:blipFill>
          <a:blip r:embed="rId4"/>
          <a:stretch>
            <a:fillRect/>
          </a:stretch>
        </p:blipFill>
        <p:spPr>
          <a:xfrm>
            <a:off x="863600" y="1315085"/>
            <a:ext cx="7559040" cy="5339715"/>
          </a:xfrm>
          <a:prstGeom prst="rect">
            <a:avLst/>
          </a:prstGeom>
        </p:spPr>
      </p:pic>
      <p:sp>
        <p:nvSpPr>
          <p:cNvPr id="3" name="文本框 2"/>
          <p:cNvSpPr txBox="1"/>
          <p:nvPr/>
        </p:nvSpPr>
        <p:spPr>
          <a:xfrm>
            <a:off x="1311275" y="1092200"/>
            <a:ext cx="1943735" cy="645160"/>
          </a:xfrm>
          <a:prstGeom prst="rect">
            <a:avLst/>
          </a:prstGeom>
          <a:noFill/>
        </p:spPr>
        <p:txBody>
          <a:bodyPr wrap="square" rtlCol="0">
            <a:spAutoFit/>
          </a:bodyPr>
          <a:p>
            <a:r>
              <a:rPr lang="zh-CN" altLang="en-US"/>
              <a:t>结构</a:t>
            </a:r>
            <a:r>
              <a:rPr lang="en-US" altLang="zh-CN"/>
              <a:t>/</a:t>
            </a:r>
            <a:r>
              <a:rPr lang="zh-CN" altLang="en-US"/>
              <a:t>基本框架</a:t>
            </a:r>
            <a:r>
              <a:rPr lang="en-US" altLang="zh-CN"/>
              <a:t> - transformer</a:t>
            </a:r>
            <a:r>
              <a:rPr lang="zh-CN" altLang="en-US"/>
              <a:t>部分</a:t>
            </a:r>
            <a:endParaRPr lang="zh-CN" altLang="en-US"/>
          </a:p>
        </p:txBody>
      </p:sp>
      <p:sp>
        <p:nvSpPr>
          <p:cNvPr id="4" name="文本框 3"/>
          <p:cNvSpPr txBox="1"/>
          <p:nvPr/>
        </p:nvSpPr>
        <p:spPr>
          <a:xfrm>
            <a:off x="8981440" y="6139815"/>
            <a:ext cx="3484245" cy="368300"/>
          </a:xfrm>
          <a:prstGeom prst="rect">
            <a:avLst/>
          </a:prstGeom>
          <a:noFill/>
        </p:spPr>
        <p:txBody>
          <a:bodyPr wrap="square" rtlCol="0">
            <a:spAutoFit/>
          </a:bodyPr>
          <a:p>
            <a:r>
              <a:rPr lang="zh-CN" altLang="en-US"/>
              <a:t>输入</a:t>
            </a:r>
            <a:r>
              <a:rPr lang="en-US" altLang="zh-CN"/>
              <a:t>: </a:t>
            </a:r>
            <a:r>
              <a:rPr lang="zh-CN" altLang="en-US"/>
              <a:t>词句</a:t>
            </a:r>
            <a:r>
              <a:rPr lang="en-US" altLang="zh-CN"/>
              <a:t>/</a:t>
            </a:r>
            <a:r>
              <a:rPr lang="zh-CN" altLang="en-US"/>
              <a:t>图像</a:t>
            </a:r>
            <a:r>
              <a:rPr lang="en-US" altLang="zh-CN"/>
              <a:t>/etc</a:t>
            </a:r>
            <a:endParaRPr lang="en-US" altLang="zh-CN"/>
          </a:p>
        </p:txBody>
      </p:sp>
      <p:sp>
        <p:nvSpPr>
          <p:cNvPr id="5" name="文本框 4"/>
          <p:cNvSpPr txBox="1"/>
          <p:nvPr/>
        </p:nvSpPr>
        <p:spPr>
          <a:xfrm>
            <a:off x="8981440" y="1914525"/>
            <a:ext cx="2304415" cy="645160"/>
          </a:xfrm>
          <a:prstGeom prst="rect">
            <a:avLst/>
          </a:prstGeom>
          <a:noFill/>
        </p:spPr>
        <p:txBody>
          <a:bodyPr wrap="square" rtlCol="0">
            <a:spAutoFit/>
          </a:bodyPr>
          <a:p>
            <a:r>
              <a:rPr lang="zh-CN" altLang="en-US"/>
              <a:t>输出</a:t>
            </a:r>
            <a:r>
              <a:rPr lang="en-US" altLang="zh-CN"/>
              <a:t>: 多分类任务,</a:t>
            </a:r>
            <a:endParaRPr lang="en-US" altLang="zh-CN"/>
          </a:p>
          <a:p>
            <a:r>
              <a:rPr lang="en-US" altLang="zh-CN"/>
              <a:t>i.e.预测字的概率 </a:t>
            </a:r>
            <a:endParaRPr lang="en-US" altLang="zh-CN"/>
          </a:p>
        </p:txBody>
      </p:sp>
      <p:sp>
        <p:nvSpPr>
          <p:cNvPr id="7" name="文本框 6"/>
          <p:cNvSpPr txBox="1"/>
          <p:nvPr/>
        </p:nvSpPr>
        <p:spPr>
          <a:xfrm>
            <a:off x="8981440" y="2914015"/>
            <a:ext cx="4064000" cy="368300"/>
          </a:xfrm>
          <a:prstGeom prst="rect">
            <a:avLst/>
          </a:prstGeom>
          <a:noFill/>
        </p:spPr>
        <p:txBody>
          <a:bodyPr wrap="square" rtlCol="0">
            <a:spAutoFit/>
          </a:bodyPr>
          <a:p>
            <a:r>
              <a:rPr lang="zh-CN" altLang="en-US">
                <a:sym typeface="+mn-ea"/>
              </a:rPr>
              <a:t>[句子字的个数，字向量维度]</a:t>
            </a:r>
            <a:endParaRPr lang="zh-CN" altLang="en-US"/>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5" name="直接连接符 14"/>
          <p:cNvCxnSpPr/>
          <p:nvPr userDrawn="1">
            <p:custDataLst>
              <p:tags r:id="rId1"/>
            </p:custDataLst>
          </p:nvPr>
        </p:nvCxnSpPr>
        <p:spPr>
          <a:xfrm flipH="1" flipV="1">
            <a:off x="10405110" y="1315085"/>
            <a:ext cx="1076960"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2"/>
            </p:custDataLst>
          </p:nvPr>
        </p:nvSpPr>
        <p:spPr>
          <a:xfrm>
            <a:off x="7334885" y="437515"/>
            <a:ext cx="3992245" cy="521970"/>
          </a:xfrm>
          <a:prstGeom prst="rect">
            <a:avLst/>
          </a:prstGeom>
          <a:noFill/>
        </p:spPr>
        <p:txBody>
          <a:bodyPr wrap="square" rtlCol="0">
            <a:spAutoFit/>
          </a:bodyPr>
          <a:p>
            <a:pPr algn="r"/>
            <a:r>
              <a:rPr lang="zh-CN" altLang="en-US" sz="2800">
                <a:sym typeface="+mn-ea"/>
              </a:rPr>
              <a:t>原理和计算过程</a:t>
            </a:r>
            <a:endParaRPr lang="zh-CN" altLang="en-US" sz="2800"/>
          </a:p>
        </p:txBody>
      </p:sp>
      <p:pic>
        <p:nvPicPr>
          <p:cNvPr id="3" name="图片 2" descr="trans2"/>
          <p:cNvPicPr>
            <a:picLocks noChangeAspect="1"/>
          </p:cNvPicPr>
          <p:nvPr/>
        </p:nvPicPr>
        <p:blipFill>
          <a:blip r:embed="rId3"/>
          <a:stretch>
            <a:fillRect/>
          </a:stretch>
        </p:blipFill>
        <p:spPr>
          <a:xfrm>
            <a:off x="1909445" y="4095115"/>
            <a:ext cx="8372475" cy="2657475"/>
          </a:xfrm>
          <a:prstGeom prst="rect">
            <a:avLst/>
          </a:prstGeom>
        </p:spPr>
      </p:pic>
      <p:pic>
        <p:nvPicPr>
          <p:cNvPr id="2" name="图片 1" descr="trans3"/>
          <p:cNvPicPr>
            <a:picLocks noChangeAspect="1"/>
          </p:cNvPicPr>
          <p:nvPr/>
        </p:nvPicPr>
        <p:blipFill>
          <a:blip r:embed="rId4"/>
          <a:srcRect t="1360" r="1320"/>
          <a:stretch>
            <a:fillRect/>
          </a:stretch>
        </p:blipFill>
        <p:spPr>
          <a:xfrm>
            <a:off x="609600" y="276860"/>
            <a:ext cx="5980430" cy="3959860"/>
          </a:xfrm>
          <a:prstGeom prst="rect">
            <a:avLst/>
          </a:prstGeom>
        </p:spPr>
      </p:pic>
      <p:sp>
        <p:nvSpPr>
          <p:cNvPr id="4" name="文本框 3"/>
          <p:cNvSpPr txBox="1"/>
          <p:nvPr/>
        </p:nvSpPr>
        <p:spPr>
          <a:xfrm>
            <a:off x="6668770" y="1772920"/>
            <a:ext cx="6096000" cy="645160"/>
          </a:xfrm>
          <a:prstGeom prst="rect">
            <a:avLst/>
          </a:prstGeom>
          <a:noFill/>
        </p:spPr>
        <p:txBody>
          <a:bodyPr wrap="square" rtlCol="0" anchor="t">
            <a:spAutoFit/>
          </a:bodyPr>
          <a:p>
            <a:r>
              <a:rPr lang="zh-CN" altLang="en-US"/>
              <a:t>Encoding: Input输入 -&gt; Positional Encoding位置</a:t>
            </a:r>
            <a:r>
              <a:rPr lang="zh-CN" altLang="en-US"/>
              <a:t>编码</a:t>
            </a:r>
            <a:endParaRPr lang="zh-CN" altLang="en-US"/>
          </a:p>
          <a:p>
            <a:r>
              <a:rPr lang="en-US" altLang="zh-CN"/>
              <a:t>-&gt; </a:t>
            </a:r>
            <a:r>
              <a:rPr lang="zh-CN" altLang="en-US"/>
              <a:t>自注意力机制 -&gt; 前反馈</a:t>
            </a:r>
            <a:r>
              <a:rPr lang="zh-CN" altLang="en-US"/>
              <a:t>机制</a:t>
            </a:r>
            <a:endParaRPr lang="zh-CN" altLang="en-US"/>
          </a:p>
        </p:txBody>
      </p:sp>
      <p:cxnSp>
        <p:nvCxnSpPr>
          <p:cNvPr id="13" name="直接连接符 12"/>
          <p:cNvCxnSpPr/>
          <p:nvPr userDrawn="1">
            <p:custDataLst>
              <p:tags r:id="rId5"/>
            </p:custDataLst>
          </p:nvPr>
        </p:nvCxnSpPr>
        <p:spPr>
          <a:xfrm flipH="1" flipV="1">
            <a:off x="6713855" y="1092200"/>
            <a:ext cx="4768215" cy="82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18940" y="2531110"/>
            <a:ext cx="1592580" cy="368300"/>
          </a:xfrm>
          <a:prstGeom prst="rect">
            <a:avLst/>
          </a:prstGeom>
          <a:noFill/>
        </p:spPr>
        <p:txBody>
          <a:bodyPr wrap="square" rtlCol="0">
            <a:spAutoFit/>
          </a:bodyPr>
          <a:p>
            <a:r>
              <a:rPr lang="zh-CN" altLang="en-US"/>
              <a:t>自注意力</a:t>
            </a:r>
            <a:r>
              <a:rPr lang="zh-CN" altLang="en-US"/>
              <a:t>机制</a:t>
            </a:r>
            <a:endParaRPr lang="zh-CN" altLang="en-US"/>
          </a:p>
        </p:txBody>
      </p:sp>
      <p:sp>
        <p:nvSpPr>
          <p:cNvPr id="7" name="文本框 6"/>
          <p:cNvSpPr txBox="1"/>
          <p:nvPr/>
        </p:nvSpPr>
        <p:spPr>
          <a:xfrm>
            <a:off x="4283075" y="792480"/>
            <a:ext cx="1720215" cy="368300"/>
          </a:xfrm>
          <a:prstGeom prst="rect">
            <a:avLst/>
          </a:prstGeom>
          <a:noFill/>
        </p:spPr>
        <p:txBody>
          <a:bodyPr wrap="square" rtlCol="0">
            <a:spAutoFit/>
          </a:bodyPr>
          <a:p>
            <a:r>
              <a:rPr lang="zh-CN" altLang="en-US"/>
              <a:t>前反馈</a:t>
            </a:r>
            <a:r>
              <a:rPr lang="zh-CN" altLang="en-US"/>
              <a:t>机制</a:t>
            </a:r>
            <a:endParaRPr lang="zh-CN" altLang="en-US"/>
          </a:p>
        </p:txBody>
      </p:sp>
      <p:sp>
        <p:nvSpPr>
          <p:cNvPr id="8" name="文本框 7"/>
          <p:cNvSpPr txBox="1"/>
          <p:nvPr/>
        </p:nvSpPr>
        <p:spPr>
          <a:xfrm>
            <a:off x="6668770" y="3173095"/>
            <a:ext cx="6096000" cy="645160"/>
          </a:xfrm>
          <a:prstGeom prst="rect">
            <a:avLst/>
          </a:prstGeom>
          <a:noFill/>
        </p:spPr>
        <p:txBody>
          <a:bodyPr wrap="square" rtlCol="0" anchor="t">
            <a:spAutoFit/>
          </a:bodyPr>
          <a:p>
            <a:r>
              <a:rPr lang="en-US" altLang="zh-CN">
                <a:sym typeface="+mn-ea"/>
              </a:rPr>
              <a:t>De</a:t>
            </a:r>
            <a:r>
              <a:rPr lang="zh-CN" altLang="en-US">
                <a:sym typeface="+mn-ea"/>
              </a:rPr>
              <a:t>coding: 输入 </a:t>
            </a:r>
            <a:r>
              <a:rPr lang="en-US" altLang="zh-CN">
                <a:sym typeface="+mn-ea"/>
              </a:rPr>
              <a:t>-&gt; </a:t>
            </a:r>
            <a:r>
              <a:rPr lang="zh-CN" altLang="en-US">
                <a:sym typeface="+mn-ea"/>
              </a:rPr>
              <a:t>自注意力机制</a:t>
            </a:r>
            <a:endParaRPr lang="zh-CN" altLang="en-US">
              <a:sym typeface="+mn-ea"/>
            </a:endParaRPr>
          </a:p>
          <a:p>
            <a:r>
              <a:rPr lang="zh-CN" altLang="en-US">
                <a:sym typeface="+mn-ea"/>
              </a:rPr>
              <a:t> -&gt; 编解码注意力机制</a:t>
            </a:r>
            <a:r>
              <a:rPr lang="en-US" altLang="zh-CN">
                <a:sym typeface="+mn-ea"/>
              </a:rPr>
              <a:t> -&gt; </a:t>
            </a:r>
            <a:r>
              <a:rPr lang="zh-CN" altLang="en-US">
                <a:sym typeface="+mn-ea"/>
              </a:rPr>
              <a:t>前反馈机制</a:t>
            </a:r>
            <a:endParaRPr lang="zh-CN" altLang="en-US">
              <a:sym typeface="+mn-ea"/>
            </a:endParaRPr>
          </a:p>
        </p:txBody>
      </p:sp>
      <p:sp>
        <p:nvSpPr>
          <p:cNvPr id="9" name="文本框 8"/>
          <p:cNvSpPr txBox="1"/>
          <p:nvPr/>
        </p:nvSpPr>
        <p:spPr>
          <a:xfrm>
            <a:off x="10093325" y="5240020"/>
            <a:ext cx="2098675" cy="368300"/>
          </a:xfrm>
          <a:prstGeom prst="rect">
            <a:avLst/>
          </a:prstGeom>
          <a:noFill/>
        </p:spPr>
        <p:txBody>
          <a:bodyPr wrap="square" rtlCol="0">
            <a:spAutoFit/>
          </a:bodyPr>
          <a:p>
            <a:r>
              <a:rPr lang="zh-CN" altLang="en-US">
                <a:sym typeface="+mn-ea"/>
              </a:rPr>
              <a:t>编解码注意力机制</a:t>
            </a: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t="7172"/>
          <a:stretch>
            <a:fillRect/>
          </a:stretch>
        </p:blipFill>
        <p:spPr>
          <a:xfrm>
            <a:off x="62230" y="0"/>
            <a:ext cx="6242050" cy="1257935"/>
          </a:xfrm>
          <a:prstGeom prst="rect">
            <a:avLst/>
          </a:prstGeom>
        </p:spPr>
      </p:pic>
      <p:pic>
        <p:nvPicPr>
          <p:cNvPr id="5" name="图片 4" descr="qkv"/>
          <p:cNvPicPr>
            <a:picLocks noChangeAspect="1"/>
          </p:cNvPicPr>
          <p:nvPr/>
        </p:nvPicPr>
        <p:blipFill>
          <a:blip r:embed="rId3"/>
          <a:stretch>
            <a:fillRect/>
          </a:stretch>
        </p:blipFill>
        <p:spPr>
          <a:xfrm>
            <a:off x="5272405" y="1405890"/>
            <a:ext cx="6917055" cy="4363720"/>
          </a:xfrm>
          <a:prstGeom prst="rect">
            <a:avLst/>
          </a:prstGeom>
        </p:spPr>
      </p:pic>
      <p:sp>
        <p:nvSpPr>
          <p:cNvPr id="6" name="文本框 5"/>
          <p:cNvSpPr txBox="1"/>
          <p:nvPr/>
        </p:nvSpPr>
        <p:spPr>
          <a:xfrm>
            <a:off x="7697470" y="448310"/>
            <a:ext cx="3377565" cy="398780"/>
          </a:xfrm>
          <a:prstGeom prst="rect">
            <a:avLst/>
          </a:prstGeom>
          <a:noFill/>
        </p:spPr>
        <p:txBody>
          <a:bodyPr wrap="square" rtlCol="0">
            <a:spAutoFit/>
          </a:bodyPr>
          <a:p>
            <a:pPr algn="r"/>
            <a:r>
              <a:rPr lang="en-US" altLang="zh-CN" sz="2000" b="1">
                <a:latin typeface="微软雅黑" panose="020B0503020204020204" charset="-122"/>
                <a:ea typeface="微软雅黑" panose="020B0503020204020204" charset="-122"/>
                <a:cs typeface="微软雅黑" panose="020B0503020204020204" charset="-122"/>
              </a:rPr>
              <a:t>Attention</a:t>
            </a:r>
            <a:r>
              <a:rPr lang="zh-CN" altLang="en-US" sz="2000" b="1">
                <a:latin typeface="微软雅黑" panose="020B0503020204020204" charset="-122"/>
                <a:ea typeface="微软雅黑" panose="020B0503020204020204" charset="-122"/>
                <a:cs typeface="微软雅黑" panose="020B0503020204020204" charset="-122"/>
              </a:rPr>
              <a:t>计算</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8254365" y="5863590"/>
            <a:ext cx="3011170" cy="645160"/>
          </a:xfrm>
          <a:prstGeom prst="rect">
            <a:avLst/>
          </a:prstGeom>
          <a:noFill/>
        </p:spPr>
        <p:txBody>
          <a:bodyPr wrap="square" rtlCol="0">
            <a:spAutoFit/>
          </a:bodyPr>
          <a:p>
            <a:r>
              <a:rPr lang="en-US" altLang="zh-CN"/>
              <a:t>W - </a:t>
            </a:r>
            <a:r>
              <a:rPr lang="zh-CN" altLang="en-US"/>
              <a:t>权重矩阵</a:t>
            </a:r>
            <a:r>
              <a:rPr lang="en-US" altLang="zh-CN"/>
              <a:t>, X - </a:t>
            </a:r>
            <a:r>
              <a:rPr lang="zh-CN" altLang="en-US"/>
              <a:t>词向量</a:t>
            </a:r>
            <a:endParaRPr lang="zh-CN" altLang="en-US"/>
          </a:p>
          <a:p>
            <a:r>
              <a:rPr lang="zh-CN" altLang="en-US"/>
              <a:t>三种</a:t>
            </a:r>
            <a:r>
              <a:rPr lang="en-US" altLang="zh-CN"/>
              <a:t>W x X = Q/K/V</a:t>
            </a:r>
            <a:endParaRPr lang="zh-CN" altLang="en-US"/>
          </a:p>
        </p:txBody>
      </p:sp>
      <p:pic>
        <p:nvPicPr>
          <p:cNvPr id="101" name="图片 100"/>
          <p:cNvPicPr/>
          <p:nvPr/>
        </p:nvPicPr>
        <p:blipFill>
          <a:blip r:embed="rId4"/>
          <a:stretch>
            <a:fillRect/>
          </a:stretch>
        </p:blipFill>
        <p:spPr>
          <a:xfrm>
            <a:off x="482600" y="3114675"/>
            <a:ext cx="4586605" cy="3302635"/>
          </a:xfrm>
          <a:prstGeom prst="rect">
            <a:avLst/>
          </a:prstGeom>
          <a:noFill/>
          <a:ln w="9525">
            <a:noFill/>
          </a:ln>
        </p:spPr>
      </p:pic>
      <p:sp>
        <p:nvSpPr>
          <p:cNvPr id="8" name="文本框 7"/>
          <p:cNvSpPr txBox="1"/>
          <p:nvPr/>
        </p:nvSpPr>
        <p:spPr>
          <a:xfrm>
            <a:off x="584200" y="6212840"/>
            <a:ext cx="3999865" cy="645160"/>
          </a:xfrm>
          <a:prstGeom prst="rect">
            <a:avLst/>
          </a:prstGeom>
          <a:noFill/>
        </p:spPr>
        <p:txBody>
          <a:bodyPr wrap="square" rtlCol="0">
            <a:spAutoFit/>
          </a:bodyPr>
          <a:p>
            <a:r>
              <a:rPr lang="zh-CN" altLang="en-US"/>
              <a:t>最后</a:t>
            </a:r>
            <a:r>
              <a:rPr lang="en-US" altLang="zh-CN"/>
              <a:t>Add&amp;Normalize</a:t>
            </a:r>
            <a:endParaRPr lang="en-US" altLang="zh-CN"/>
          </a:p>
          <a:p>
            <a:r>
              <a:rPr lang="zh-CN" altLang="en-US"/>
              <a:t>采用</a:t>
            </a:r>
            <a:r>
              <a:rPr lang="en-US" altLang="zh-CN"/>
              <a:t>short-cut</a:t>
            </a:r>
            <a:r>
              <a:rPr lang="zh-CN" altLang="en-US"/>
              <a:t>结构</a:t>
            </a:r>
            <a:r>
              <a:rPr lang="en-US" altLang="zh-CN"/>
              <a:t>(</a:t>
            </a:r>
            <a:r>
              <a:rPr lang="zh-CN" altLang="en-US"/>
              <a:t>残差网络</a:t>
            </a:r>
            <a:r>
              <a:rPr lang="en-US" altLang="zh-CN"/>
              <a:t>)</a:t>
            </a:r>
            <a:endParaRPr lang="en-US" altLang="zh-CN"/>
          </a:p>
        </p:txBody>
      </p:sp>
      <p:sp>
        <p:nvSpPr>
          <p:cNvPr id="3" name="文本框 2"/>
          <p:cNvSpPr txBox="1"/>
          <p:nvPr/>
        </p:nvSpPr>
        <p:spPr>
          <a:xfrm>
            <a:off x="584200" y="1083945"/>
            <a:ext cx="4485005" cy="2030095"/>
          </a:xfrm>
          <a:prstGeom prst="rect">
            <a:avLst/>
          </a:prstGeom>
          <a:solidFill>
            <a:schemeClr val="accent6">
              <a:lumMod val="50000"/>
            </a:schemeClr>
          </a:solidFill>
        </p:spPr>
        <p:txBody>
          <a:bodyPr wrap="square" rtlCol="0" anchor="t">
            <a:spAutoFit/>
          </a:bodyPr>
          <a:p>
            <a:r>
              <a:rPr lang="zh-CN" altLang="en-US">
                <a:solidFill>
                  <a:schemeClr val="bg2"/>
                </a:solidFill>
                <a:cs typeface="+mn-lt"/>
              </a:rPr>
              <a:t>输入转化为词向量</a:t>
            </a:r>
            <a:r>
              <a:rPr lang="en-US" altLang="zh-CN">
                <a:solidFill>
                  <a:schemeClr val="bg2"/>
                </a:solidFill>
                <a:cs typeface="+mn-lt"/>
              </a:rPr>
              <a:t>(</a:t>
            </a:r>
            <a:r>
              <a:rPr lang="zh-CN" altLang="en-US">
                <a:solidFill>
                  <a:schemeClr val="bg2"/>
                </a:solidFill>
                <a:cs typeface="+mn-lt"/>
                <a:sym typeface="+mn-ea"/>
              </a:rPr>
              <a:t>Embedding</a:t>
            </a:r>
            <a:r>
              <a:rPr lang="en-US" altLang="zh-CN">
                <a:solidFill>
                  <a:schemeClr val="bg2"/>
                </a:solidFill>
                <a:cs typeface="+mn-lt"/>
              </a:rPr>
              <a:t>)</a:t>
            </a:r>
            <a:endParaRPr lang="zh-CN" altLang="en-US">
              <a:solidFill>
                <a:schemeClr val="bg2"/>
              </a:solidFill>
              <a:cs typeface="+mn-lt"/>
            </a:endParaRPr>
          </a:p>
          <a:p>
            <a:r>
              <a:rPr lang="zh-CN" altLang="en-US">
                <a:solidFill>
                  <a:schemeClr val="bg2"/>
                </a:solidFill>
                <a:cs typeface="+mn-lt"/>
                <a:sym typeface="+mn-ea"/>
              </a:rPr>
              <a:t>词向量</a:t>
            </a:r>
            <a:r>
              <a:rPr lang="zh-CN" altLang="en-US">
                <a:solidFill>
                  <a:schemeClr val="bg2"/>
                </a:solidFill>
                <a:cs typeface="+mn-lt"/>
              </a:rPr>
              <a:t> -&gt; q, k, v</a:t>
            </a:r>
            <a:endParaRPr lang="zh-CN" altLang="en-US">
              <a:solidFill>
                <a:schemeClr val="bg2"/>
              </a:solidFill>
              <a:cs typeface="+mn-lt"/>
            </a:endParaRPr>
          </a:p>
          <a:p>
            <a:r>
              <a:rPr lang="zh-CN" altLang="en-US">
                <a:solidFill>
                  <a:schemeClr val="bg2"/>
                </a:solidFill>
                <a:cs typeface="+mn-lt"/>
              </a:rPr>
              <a:t>每个词向量计算score = q·k</a:t>
            </a:r>
            <a:endParaRPr lang="zh-CN" altLang="en-US">
              <a:solidFill>
                <a:schemeClr val="bg2"/>
              </a:solidFill>
              <a:cs typeface="+mn-lt"/>
            </a:endParaRPr>
          </a:p>
          <a:p>
            <a:r>
              <a:rPr lang="zh-CN" altLang="en-US">
                <a:solidFill>
                  <a:schemeClr val="bg2"/>
                </a:solidFill>
                <a:cs typeface="+mn-lt"/>
              </a:rPr>
              <a:t>socre归一化, 除以 \sqrt{d_k}   (稳定梯度)</a:t>
            </a:r>
            <a:endParaRPr lang="zh-CN" altLang="en-US">
              <a:solidFill>
                <a:schemeClr val="bg2"/>
              </a:solidFill>
              <a:cs typeface="+mn-lt"/>
            </a:endParaRPr>
          </a:p>
          <a:p>
            <a:r>
              <a:rPr lang="zh-CN" altLang="en-US">
                <a:solidFill>
                  <a:schemeClr val="bg2"/>
                </a:solidFill>
                <a:cs typeface="+mn-lt"/>
              </a:rPr>
              <a:t>score加softmax激活函数</a:t>
            </a:r>
            <a:endParaRPr lang="zh-CN" altLang="en-US">
              <a:solidFill>
                <a:schemeClr val="bg2"/>
              </a:solidFill>
              <a:cs typeface="+mn-lt"/>
            </a:endParaRPr>
          </a:p>
          <a:p>
            <a:r>
              <a:rPr lang="zh-CN" altLang="en-US">
                <a:solidFill>
                  <a:schemeClr val="bg2"/>
                </a:solidFill>
                <a:cs typeface="+mn-lt"/>
              </a:rPr>
              <a:t>然后对softmax点乘v(Value)</a:t>
            </a:r>
            <a:endParaRPr lang="zh-CN" altLang="en-US">
              <a:solidFill>
                <a:schemeClr val="bg2"/>
              </a:solidFill>
              <a:cs typeface="+mn-lt"/>
            </a:endParaRPr>
          </a:p>
          <a:p>
            <a:r>
              <a:rPr lang="zh-CN" altLang="en-US">
                <a:solidFill>
                  <a:schemeClr val="bg2"/>
                </a:solidFill>
                <a:cs typeface="+mn-lt"/>
              </a:rPr>
              <a:t>最后相加所有v, z=sum(v)</a:t>
            </a:r>
            <a:endParaRPr lang="zh-CN" altLang="en-US">
              <a:solidFill>
                <a:schemeClr val="bg2"/>
              </a:solidFill>
              <a:cs typeface="+mn-lt"/>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184785" y="0"/>
            <a:ext cx="8004810" cy="4913630"/>
          </a:xfrm>
          <a:prstGeom prst="rect">
            <a:avLst/>
          </a:prstGeom>
          <a:noFill/>
          <a:ln w="9525">
            <a:noFill/>
          </a:ln>
        </p:spPr>
      </p:pic>
      <p:sp>
        <p:nvSpPr>
          <p:cNvPr id="2" name="文本框 1"/>
          <p:cNvSpPr txBox="1"/>
          <p:nvPr/>
        </p:nvSpPr>
        <p:spPr>
          <a:xfrm>
            <a:off x="184785" y="5194300"/>
            <a:ext cx="10965815" cy="1198880"/>
          </a:xfrm>
          <a:prstGeom prst="rect">
            <a:avLst/>
          </a:prstGeom>
          <a:noFill/>
        </p:spPr>
        <p:txBody>
          <a:bodyPr wrap="square" rtlCol="0" anchor="t">
            <a:spAutoFit/>
          </a:bodyPr>
          <a:p>
            <a:r>
              <a:rPr lang="zh-CN" altLang="en-US"/>
              <a:t>1. input转为embeddings X(R:直接用下一个output - 除了第一个encoder以外的所有encoders情况)</a:t>
            </a:r>
            <a:endParaRPr lang="zh-CN" altLang="en-US"/>
          </a:p>
          <a:p>
            <a:r>
              <a:rPr lang="zh-CN" altLang="en-US"/>
              <a:t>2. 分到8个heads(W0Q~W7Q, W0K~W7K, W0V~W</a:t>
            </a:r>
            <a:r>
              <a:rPr lang="en-US" altLang="zh-CN"/>
              <a:t>7</a:t>
            </a:r>
            <a:r>
              <a:rPr lang="zh-CN" altLang="en-US"/>
              <a:t>V), 用加权矩阵乘以X or R</a:t>
            </a:r>
            <a:endParaRPr lang="zh-CN" altLang="en-US"/>
          </a:p>
          <a:p>
            <a:r>
              <a:rPr lang="zh-CN" altLang="en-US"/>
              <a:t>3. 计算attention(z), 用前面得到的QKV矩阵</a:t>
            </a:r>
            <a:endParaRPr lang="zh-CN" altLang="en-US"/>
          </a:p>
          <a:p>
            <a:r>
              <a:rPr lang="zh-CN" altLang="en-US"/>
              <a:t>4. concatenate Zs, 乘以权重矩阵</a:t>
            </a:r>
            <a:r>
              <a:rPr lang="en-US" altLang="zh-CN"/>
              <a:t>W</a:t>
            </a:r>
            <a:endParaRPr lang="en-US" altLang="zh-CN"/>
          </a:p>
        </p:txBody>
      </p:sp>
      <p:sp>
        <p:nvSpPr>
          <p:cNvPr id="6" name="文本框 5"/>
          <p:cNvSpPr txBox="1"/>
          <p:nvPr>
            <p:custDataLst>
              <p:tags r:id="rId3"/>
            </p:custDataLst>
          </p:nvPr>
        </p:nvSpPr>
        <p:spPr>
          <a:xfrm>
            <a:off x="7697470" y="448310"/>
            <a:ext cx="3377565" cy="706755"/>
          </a:xfrm>
          <a:prstGeom prst="rect">
            <a:avLst/>
          </a:prstGeom>
          <a:noFill/>
        </p:spPr>
        <p:txBody>
          <a:bodyPr wrap="square" rtlCol="0">
            <a:spAutoFit/>
          </a:bodyPr>
          <a:p>
            <a:pPr algn="r"/>
            <a:r>
              <a:rPr lang="en-US" altLang="zh-CN" sz="2000" b="1">
                <a:latin typeface="微软雅黑" panose="020B0503020204020204" charset="-122"/>
                <a:ea typeface="微软雅黑" panose="020B0503020204020204" charset="-122"/>
                <a:cs typeface="微软雅黑" panose="020B0503020204020204" charset="-122"/>
              </a:rPr>
              <a:t>Multi-Head</a:t>
            </a:r>
            <a:endParaRPr lang="en-US" altLang="zh-CN" sz="2000" b="1">
              <a:latin typeface="微软雅黑" panose="020B0503020204020204" charset="-122"/>
              <a:ea typeface="微软雅黑" panose="020B0503020204020204" charset="-122"/>
              <a:cs typeface="微软雅黑" panose="020B0503020204020204" charset="-122"/>
            </a:endParaRPr>
          </a:p>
          <a:p>
            <a:pPr algn="r"/>
            <a:r>
              <a:rPr lang="en-US" altLang="zh-CN" sz="2000" b="1">
                <a:latin typeface="微软雅黑" panose="020B0503020204020204" charset="-122"/>
                <a:ea typeface="微软雅黑" panose="020B0503020204020204" charset="-122"/>
                <a:cs typeface="微软雅黑" panose="020B0503020204020204" charset="-122"/>
              </a:rPr>
              <a:t>Attention</a:t>
            </a:r>
            <a:r>
              <a:rPr lang="zh-CN" altLang="en-US" sz="2000" b="1">
                <a:latin typeface="微软雅黑" panose="020B0503020204020204" charset="-122"/>
                <a:ea typeface="微软雅黑" panose="020B0503020204020204" charset="-122"/>
                <a:cs typeface="微软雅黑" panose="020B0503020204020204" charset="-122"/>
              </a:rPr>
              <a:t>计算</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8566150" y="3039745"/>
            <a:ext cx="3140075" cy="368300"/>
          </a:xfrm>
          <a:prstGeom prst="rect">
            <a:avLst/>
          </a:prstGeom>
          <a:noFill/>
        </p:spPr>
        <p:txBody>
          <a:bodyPr wrap="square" rtlCol="0">
            <a:spAutoFit/>
          </a:bodyPr>
          <a:p>
            <a:r>
              <a:rPr lang="zh-CN" altLang="en-US" b="1">
                <a:solidFill>
                  <a:srgbClr val="FF0000"/>
                </a:solidFill>
              </a:rPr>
              <a:t>为了消除</a:t>
            </a:r>
            <a:r>
              <a:rPr lang="en-US" altLang="zh-CN" b="1">
                <a:solidFill>
                  <a:srgbClr val="FF0000"/>
                </a:solidFill>
              </a:rPr>
              <a:t>QKV</a:t>
            </a:r>
            <a:r>
              <a:rPr lang="zh-CN" altLang="en-US" b="1">
                <a:solidFill>
                  <a:srgbClr val="FF0000"/>
                </a:solidFill>
              </a:rPr>
              <a:t>初始值的影响</a:t>
            </a:r>
            <a:endParaRPr lang="zh-CN" altLang="en-US" b="1">
              <a:solidFill>
                <a:srgbClr val="FF0000"/>
              </a:solidFill>
            </a:endParaRPr>
          </a:p>
        </p:txBody>
      </p:sp>
      <p:sp>
        <p:nvSpPr>
          <p:cNvPr id="4" name="文本框 3"/>
          <p:cNvSpPr txBox="1"/>
          <p:nvPr/>
        </p:nvSpPr>
        <p:spPr>
          <a:xfrm>
            <a:off x="7829550" y="4069080"/>
            <a:ext cx="3529965" cy="368300"/>
          </a:xfrm>
          <a:prstGeom prst="rect">
            <a:avLst/>
          </a:prstGeom>
          <a:noFill/>
        </p:spPr>
        <p:txBody>
          <a:bodyPr wrap="square" rtlCol="0">
            <a:spAutoFit/>
          </a:bodyPr>
          <a:p>
            <a:r>
              <a:rPr lang="en-US" altLang="zh-CN"/>
              <a:t>*Mask Multi-Head: </a:t>
            </a:r>
            <a:r>
              <a:rPr lang="zh-CN" altLang="en-US"/>
              <a:t>解码器中</a:t>
            </a:r>
            <a:r>
              <a:rPr lang="zh-CN" altLang="en-US"/>
              <a:t>存在</a:t>
            </a: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TAG_VERSION" val="1.0"/>
  <p:tag name="KSO_WM_BEAUTIFY_FLAG" val="#wm#"/>
  <p:tag name="KSO_WM_UNIT_TYPE" val="i"/>
  <p:tag name="KSO_WM_UNIT_ID" val="_11*i*2"/>
  <p:tag name="KSO_WM_UNIT_INDEX" val="2"/>
  <p:tag name="KSO_WM_UNIT_HIGHLIGHT" val="0"/>
  <p:tag name="KSO_WM_UNIT_COMPATIBLE" val="0"/>
  <p:tag name="KSO_WM_UNIT_DIAGRAM_ISNUMVISUAL" val="0"/>
  <p:tag name="KSO_WM_UNIT_DIAGRAM_ISREFERUNIT" val="0"/>
  <p:tag name="KSO_WM_UNIT_LAYERLEVEL"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132.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13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13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3.xml><?xml version="1.0" encoding="utf-8"?>
<p:tagLst xmlns:p="http://schemas.openxmlformats.org/presentationml/2006/main">
  <p:tag name="KSO_WM_TAG_VERSION" val="1.0"/>
  <p:tag name="KSO_WM_BEAUTIFY_FLAG" val="#wm#"/>
  <p:tag name="KSO_WM_UNIT_TYPE" val="i"/>
  <p:tag name="KSO_WM_UNIT_ID" val="_14*i*0"/>
  <p:tag name="KSO_WM_UNIT_INDEX" val="0"/>
  <p:tag name="KSO_WM_UNIT_HIGHLIGHT" val="0"/>
  <p:tag name="KSO_WM_UNIT_COMPATIBLE" val="0"/>
  <p:tag name="KSO_WM_UNIT_DIAGRAM_ISNUMVISUAL" val="0"/>
  <p:tag name="KSO_WM_UNIT_DIAGRAM_ISREFERUNIT" val="0"/>
  <p:tag name="KSO_WM_UNIT_LAYERLEVEL" val="1"/>
  <p:tag name="KSO_WM_SLIDE_BACKGROUND_TYPE" val="leftRight"/>
</p:tagLst>
</file>

<file path=ppt/tags/tag144.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45.xml><?xml version="1.0" encoding="utf-8"?>
<p:tagLst xmlns:p="http://schemas.openxmlformats.org/presentationml/2006/main">
  <p:tag name="KSO_WM_TAG_VERSION" val="1.0"/>
  <p:tag name="KSO_WM_BEAUTIFY_FLAG" val="#wm#"/>
  <p:tag name="KSO_WM_UNIT_TYPE" val="i"/>
  <p:tag name="KSO_WM_UNIT_ID" val="_14*i*0"/>
  <p:tag name="KSO_WM_UNIT_INDEX" val="0"/>
  <p:tag name="KSO_WM_UNIT_HIGHLIGHT" val="0"/>
  <p:tag name="KSO_WM_UNIT_COMPATIBLE" val="0"/>
  <p:tag name="KSO_WM_UNIT_DIAGRAM_ISNUMVISUAL" val="0"/>
  <p:tag name="KSO_WM_UNIT_DIAGRAM_ISREFERUNIT" val="0"/>
  <p:tag name="KSO_WM_UNIT_LAYERLEVEL" val="1"/>
  <p:tag name="KSO_WM_SLIDE_BACKGROUND_TYPE" val="leftRight"/>
</p:tagLst>
</file>

<file path=ppt/tags/tag146.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3.xml><?xml version="1.0" encoding="utf-8"?>
<p:tagLst xmlns:p="http://schemas.openxmlformats.org/presentationml/2006/main">
  <p:tag name="KSO_WM_TAG_VERSION" val="1.0"/>
  <p:tag name="KSO_WM_BEAUTIFY_FLAG" val="#wm#"/>
  <p:tag name="KSO_WM_UNIT_TYPE" val="i"/>
  <p:tag name="KSO_WM_UNIT_ID" val="_15*i*0"/>
  <p:tag name="KSO_WM_UNIT_INDEX" val="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154.xml><?xml version="1.0" encoding="utf-8"?>
<p:tagLst xmlns:p="http://schemas.openxmlformats.org/presentationml/2006/main">
  <p:tag name="KSO_WM_TAG_VERSION" val="1.0"/>
  <p:tag name="KSO_WM_BEAUTIFY_FLAG" val="#wm#"/>
  <p:tag name="KSO_WM_UNIT_TYPE" val="i"/>
  <p:tag name="KSO_WM_UNIT_ID" val="_15*i*0"/>
  <p:tag name="KSO_WM_UNIT_INDEX" val="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155.xml><?xml version="1.0" encoding="utf-8"?>
<p:tagLst xmlns:p="http://schemas.openxmlformats.org/presentationml/2006/main">
  <p:tag name="KSO_WM_TAG_VERSION" val="1.0"/>
  <p:tag name="KSO_WM_BEAUTIFY_FLAG" val="#wm#"/>
  <p:tag name="KSO_WM_UNIT_TYPE" val="i"/>
  <p:tag name="KSO_WM_UNIT_ID" val="_15*i*0"/>
  <p:tag name="KSO_WM_UNIT_INDEX" val="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156.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5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8.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9.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1.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64.xml><?xml version="1.0" encoding="utf-8"?>
<p:tagLst xmlns:p="http://schemas.openxmlformats.org/presentationml/2006/main">
  <p:tag name="KSO_WM_TAG_VERSION" val="1.0"/>
  <p:tag name="KSO_WM_BEAUTIFY_FLAG" val="#wm#"/>
  <p:tag name="KSO_WM_UNIT_TYPE" val="i"/>
  <p:tag name="KSO_WM_UNIT_ID" val="_16*i*0"/>
  <p:tag name="KSO_WM_UNIT_INDEX" val="0"/>
  <p:tag name="KSO_WM_UNIT_HIGHLIGHT" val="0"/>
  <p:tag name="KSO_WM_UNIT_COMPATIBLE" val="0"/>
  <p:tag name="KSO_WM_UNIT_DIAGRAM_ISNUMVISUAL" val="0"/>
  <p:tag name="KSO_WM_UNIT_DIAGRAM_ISREFERUNIT" val="0"/>
  <p:tag name="KSO_WM_UNIT_LAYERLEVEL" val="1"/>
  <p:tag name="KSO_WM_SLIDE_BACKGROUND_TYPE" val="bottomTop"/>
  <p:tag name="KSO_WM_SLIDE_BK_DARK_LIGHT" val="2"/>
</p:tagLst>
</file>

<file path=ppt/tags/tag165.xml><?xml version="1.0" encoding="utf-8"?>
<p:tagLst xmlns:p="http://schemas.openxmlformats.org/presentationml/2006/main">
  <p:tag name="KSO_WM_TAG_VERSION" val="1.0"/>
  <p:tag name="KSO_WM_BEAUTIFY_FLAG" val="#wm#"/>
  <p:tag name="KSO_WM_UNIT_TYPE" val="i"/>
  <p:tag name="KSO_WM_UNIT_ID" val="_16*i*1"/>
  <p:tag name="KSO_WM_UNIT_INDEX" val="1"/>
  <p:tag name="KSO_WM_UNIT_HIGHLIGHT" val="0"/>
  <p:tag name="KSO_WM_UNIT_COMPATIBLE" val="0"/>
  <p:tag name="KSO_WM_UNIT_DIAGRAM_ISNUMVISUAL" val="0"/>
  <p:tag name="KSO_WM_UNIT_DIAGRAM_ISREFERUNIT" val="0"/>
  <p:tag name="KSO_WM_UNIT_LAYERLEVEL" val="1"/>
  <p:tag name="KSO_WM_SLIDE_BACKGROUND_TYPE" val="bottomTop"/>
  <p:tag name="KSO_WM_SLIDE_BK_DARK_LIGHT" val="2"/>
</p:tagLst>
</file>

<file path=ppt/tags/tag16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2.xml><?xml version="1.0" encoding="utf-8"?>
<p:tagLst xmlns:p="http://schemas.openxmlformats.org/presentationml/2006/main">
  <p:tag name="KSO_WM_TAG_VERSION" val="1.0"/>
  <p:tag name="KSO_WM_BEAUTIFY_FLAG" val="#wm#"/>
  <p:tag name="KSO_WM_UNIT_TYPE" val="i"/>
  <p:tag name="KSO_WM_UNIT_ID" val="_17*i*0"/>
  <p:tag name="KSO_WM_UNIT_INDEX" val="0"/>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73.xml><?xml version="1.0" encoding="utf-8"?>
<p:tagLst xmlns:p="http://schemas.openxmlformats.org/presentationml/2006/main">
  <p:tag name="KSO_WM_TAG_VERSION" val="1.0"/>
  <p:tag name="KSO_WM_BEAUTIFY_FLAG" val="#wm#"/>
  <p:tag name="KSO_WM_UNIT_TYPE" val="i"/>
  <p:tag name="KSO_WM_UNIT_ID" val="_17*i*0"/>
  <p:tag name="KSO_WM_UNIT_INDEX" val="0"/>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74.xml><?xml version="1.0" encoding="utf-8"?>
<p:tagLst xmlns:p="http://schemas.openxmlformats.org/presentationml/2006/main">
  <p:tag name="KSO_WM_TAG_VERSION" val="1.0"/>
  <p:tag name="KSO_WM_BEAUTIFY_FLAG" val="#wm#"/>
  <p:tag name="KSO_WM_UNIT_TYPE" val="i"/>
  <p:tag name="KSO_WM_UNIT_ID" val="_17*i*2"/>
  <p:tag name="KSO_WM_UNIT_INDEX" val="2"/>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75.xml><?xml version="1.0" encoding="utf-8"?>
<p:tagLst xmlns:p="http://schemas.openxmlformats.org/presentationml/2006/main">
  <p:tag name="KSO_WM_TAG_VERSION" val="1.0"/>
  <p:tag name="KSO_WM_BEAUTIFY_FLAG" val="#wm#"/>
  <p:tag name="KSO_WM_UNIT_TYPE" val="i"/>
  <p:tag name="KSO_WM_UNIT_ID" val="_17*i*0"/>
  <p:tag name="KSO_WM_UNIT_INDEX" val="0"/>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7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5.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86.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8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89.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9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6.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66"/>
</p:tagLst>
</file>

<file path=ppt/tags/tag197.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66"/>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1.xml><?xml version="1.0" encoding="utf-8"?>
<p:tagLst xmlns:p="http://schemas.openxmlformats.org/presentationml/2006/main">
  <p:tag name="KSO_WM_TAG_VERSION" val="1.0"/>
  <p:tag name="KSO_WM_BEAUTIFY_FLAG" val="#wm#"/>
  <p:tag name="KSO_WM_COMBINE_RELATE_SLIDE_ID" val="background20180946_1"/>
  <p:tag name="KSO_WM_TEMPLATE_CATEGORY" val="custom"/>
  <p:tag name="KSO_WM_TEMPLATE_INDEX" val="20184566"/>
  <p:tag name="KSO_WM_TEMPLATE_SUBCATEGORY" val="0"/>
  <p:tag name="KSO_WM_TEMPLATE_THUMBS_INDEX" val="1、9、12、17、19、22"/>
  <p:tag name="KSO_WM_TEMPLATE_TOPIC_ID" val="2869567"/>
  <p:tag name="KSO_WM_TEMPLATE_OUTLINE_ID" val="15"/>
  <p:tag name="KSO_WM_TEMPLATE_SCENE_ID" val="1"/>
  <p:tag name="KSO_WM_TEMPLATE_JOB_ID" val="2"/>
  <p:tag name="KSO_WM_TEMPLATE_TOPIC_DEFAULT" val="1"/>
  <p:tag name="KSO_WM_TEMPLATE_MASTER_TYPE" val="1"/>
</p:tagLst>
</file>

<file path=ppt/tags/tag202.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a"/>
  <p:tag name="KSO_WM_UNIT_INDEX" val="1"/>
  <p:tag name="KSO_WM_UNIT_LAYERLEVEL" val="1"/>
  <p:tag name="KSO_WM_UNIT_VALUE" val="8"/>
  <p:tag name="KSO_WM_UNIT_ISCONTENTSTITLE" val="0"/>
  <p:tag name="KSO_WM_UNIT_HIGHLIGHT" val="0"/>
  <p:tag name="KSO_WM_UNIT_COMPATIBLE" val="0"/>
  <p:tag name="KSO_WM_UNIT_ID" val="custom20184566_1*a*1"/>
  <p:tag name="KSO_WM_UNIT_PRESET_TEXT" val="细线简约总结汇报"/>
  <p:tag name="KSO_WM_UNIT_NOCLEAR" val="0"/>
  <p:tag name="KSO_WM_UNIT_DIAGRAM_ISNUMVISUAL" val="0"/>
  <p:tag name="KSO_WM_UNIT_DIAGRAM_ISREFERUNIT" val="0"/>
  <p:tag name="KSO_WM_UNIT_ISNUMDGMTITLE" val="0"/>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b"/>
  <p:tag name="KSO_WM_UNIT_INDEX" val="1"/>
  <p:tag name="KSO_WM_UNIT_LAYERLEVEL" val="1"/>
  <p:tag name="KSO_WM_UNIT_VALUE" val="26"/>
  <p:tag name="KSO_WM_UNIT_ISCONTENTSTITLE" val="0"/>
  <p:tag name="KSO_WM_UNIT_HIGHLIGHT" val="0"/>
  <p:tag name="KSO_WM_UNIT_COMPATIBLE" val="0"/>
  <p:tag name="KSO_WM_UNIT_ID" val="custom20184566_1*b*1"/>
  <p:tag name="KSO_WM_UNIT_PRESET_TEXT" val="Lorem ipsum dolor sit amet, consectetur adipisicing elit."/>
  <p:tag name="KSO_WM_UNIT_NOCLEAR" val="0"/>
  <p:tag name="KSO_WM_UNIT_DIAGRAM_ISNUMVISUAL" val="0"/>
  <p:tag name="KSO_WM_UNIT_DIAGRAM_ISREFERUNIT" val="0"/>
  <p:tag name="KSO_WM_UNIT_ISNUMDGMTITLE" val="0"/>
  <p:tag name="KSO_WM_UNIT_TEXT_FILL_FORE_SCHEMECOLOR_INDEX_BRIGHTNESS" val="0"/>
  <p:tag name="KSO_WM_UNIT_TEXT_FILL_FORE_SCHEMECOLOR_INDEX" val="13"/>
  <p:tag name="KSO_WM_UNIT_TEXT_FILL_TYPE" val="1"/>
</p:tagLst>
</file>

<file path=ppt/tags/tag204.xml><?xml version="1.0" encoding="utf-8"?>
<p:tagLst xmlns:p="http://schemas.openxmlformats.org/presentationml/2006/main">
  <p:tag name="KSO_WM_SLIDE_ID" val="custom20184566_1"/>
  <p:tag name="KSO_WM_TEMPLATE_SUBCATEGORY" val="0"/>
  <p:tag name="KSO_WM_TEMPLATE_MASTER_TYPE" val="1"/>
  <p:tag name="KSO_WM_TEMPLATE_COLOR_TYPE"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4566"/>
  <p:tag name="KSO_WM_SLIDE_LAYOUT" val="a_b"/>
  <p:tag name="KSO_WM_SLIDE_LAYOUT_CNT" val="1_1"/>
  <p:tag name="KSO_WM_UNIT_SHOW_EDIT_AREA_INDICATION" val="1"/>
  <p:tag name="KSO_WM_TEMPLATE_THUMBS_INDEX" val="1、9、12、17、19、22"/>
  <p:tag name="KSO_WM_COMBINE_RELATE_SLIDE_ID" val="background20180946_1"/>
  <p:tag name="KSO_WM_TEMPLATE_TOPIC_ID" val="2869567"/>
  <p:tag name="KSO_WM_TEMPLATE_OUTLINE_ID" val="15"/>
  <p:tag name="KSO_WM_TEMPLATE_SCENE_ID" val="1"/>
  <p:tag name="KSO_WM_TEMPLATE_JOB_ID" val="2"/>
  <p:tag name="KSO_WM_TEMPLATE_TOPIC_DEFAULT" val="1"/>
</p:tagLst>
</file>

<file path=ppt/tags/tag205.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i"/>
  <p:tag name="KSO_WM_UNIT_INDEX" val="1_1_1"/>
  <p:tag name="KSO_WM_UNIT_LAYERLEVEL" val="1_1_1"/>
  <p:tag name="KSO_WM_DIAGRAM_GROUP_CODE" val="l1-1"/>
  <p:tag name="KSO_WM_UNIT_ID" val="custom20184566_9*l_h_i*1_1_1"/>
  <p:tag name="KSO_WM_UNIT_HIGHLIGHT" val="0"/>
  <p:tag name="KSO_WM_UNIT_COMPATIBLE" val="0"/>
  <p:tag name="KSO_WM_UNIT_DIAGRAM_ISNUMVISUAL" val="0"/>
  <p:tag name="KSO_WM_UNIT_DIAGRAM_ISREFERUNIT" val="0"/>
  <p:tag name="KSO_WM_UNIT_SUBTYPE" val="d"/>
  <p:tag name="KSO_WM_UNIT_TEXT_FILL_FORE_SCHEMECOLOR_INDEX" val="5"/>
  <p:tag name="KSO_WM_UNIT_TEXT_FILL_TYPE" val="1"/>
  <p:tag name="KSO_WM_UNIT_USESOURCEFORMAT_APPLY" val="1"/>
</p:tagLst>
</file>

<file path=ppt/tags/tag206.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i"/>
  <p:tag name="KSO_WM_UNIT_INDEX" val="1_3_1"/>
  <p:tag name="KSO_WM_UNIT_LAYERLEVEL" val="1_1_1"/>
  <p:tag name="KSO_WM_DIAGRAM_GROUP_CODE" val="l1-1"/>
  <p:tag name="KSO_WM_UNIT_ID" val="custom20184566_9*l_h_i*1_3_1"/>
  <p:tag name="KSO_WM_UNIT_HIGHLIGHT" val="0"/>
  <p:tag name="KSO_WM_UNIT_COMPATIBLE" val="0"/>
  <p:tag name="KSO_WM_UNIT_DIAGRAM_ISNUMVISUAL" val="0"/>
  <p:tag name="KSO_WM_UNIT_DIAGRAM_ISREFERUNIT" val="0"/>
  <p:tag name="KSO_WM_UNIT_SUBTYPE" val="d"/>
  <p:tag name="KSO_WM_UNIT_TEXT_FILL_FORE_SCHEMECOLOR_INDEX" val="5"/>
  <p:tag name="KSO_WM_UNIT_TEXT_FILL_TYPE" val="1"/>
  <p:tag name="KSO_WM_UNIT_USESOURCEFORMAT_APPLY" val="1"/>
</p:tagLst>
</file>

<file path=ppt/tags/tag207.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i"/>
  <p:tag name="KSO_WM_UNIT_INDEX" val="1_2_1"/>
  <p:tag name="KSO_WM_UNIT_LAYERLEVEL" val="1_1_1"/>
  <p:tag name="KSO_WM_DIAGRAM_GROUP_CODE" val="l1-1"/>
  <p:tag name="KSO_WM_UNIT_ID" val="custom20184566_9*l_h_i*1_2_1"/>
  <p:tag name="KSO_WM_UNIT_HIGHLIGHT" val="0"/>
  <p:tag name="KSO_WM_UNIT_COMPATIBLE" val="0"/>
  <p:tag name="KSO_WM_UNIT_DIAGRAM_ISNUMVISUAL" val="0"/>
  <p:tag name="KSO_WM_UNIT_DIAGRAM_ISREFERUNIT" val="0"/>
  <p:tag name="KSO_WM_UNIT_SUBTYPE" val="d"/>
  <p:tag name="KSO_WM_UNIT_TEXT_FILL_FORE_SCHEMECOLOR_INDEX" val="5"/>
  <p:tag name="KSO_WM_UNIT_TEXT_FILL_TYPE" val="1"/>
  <p:tag name="KSO_WM_UNIT_USESOURCEFORMAT_APPLY" val="1"/>
</p:tagLst>
</file>

<file path=ppt/tags/tag208.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i"/>
  <p:tag name="KSO_WM_UNIT_INDEX" val="1_4_1"/>
  <p:tag name="KSO_WM_UNIT_LAYERLEVEL" val="1_1_1"/>
  <p:tag name="KSO_WM_DIAGRAM_GROUP_CODE" val="l1-1"/>
  <p:tag name="KSO_WM_UNIT_ID" val="custom20184566_9*l_h_i*1_4_1"/>
  <p:tag name="KSO_WM_UNIT_HIGHLIGHT" val="0"/>
  <p:tag name="KSO_WM_UNIT_COMPATIBLE" val="0"/>
  <p:tag name="KSO_WM_UNIT_DIAGRAM_ISNUMVISUAL" val="0"/>
  <p:tag name="KSO_WM_UNIT_DIAGRAM_ISREFERUNIT" val="0"/>
  <p:tag name="KSO_WM_UNIT_SUBTYPE" val="d"/>
  <p:tag name="KSO_WM_UNIT_TEXT_FILL_FORE_SCHEMECOLOR_INDEX" val="5"/>
  <p:tag name="KSO_WM_UNIT_TEXT_FILL_TYPE" val="1"/>
  <p:tag name="KSO_WM_UNIT_USESOURCEFORMAT_APPLY" val="1"/>
</p:tagLst>
</file>

<file path=ppt/tags/tag209.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f"/>
  <p:tag name="KSO_WM_UNIT_INDEX" val="1_4_1"/>
  <p:tag name="KSO_WM_UNIT_LAYERLEVEL" val="1_1_1"/>
  <p:tag name="KSO_WM_UNIT_VALUE" val="22"/>
  <p:tag name="KSO_WM_UNIT_HIGHLIGHT" val="0"/>
  <p:tag name="KSO_WM_UNIT_COMPATIBLE" val="0"/>
  <p:tag name="KSO_WM_DIAGRAM_GROUP_CODE" val="l1-1"/>
  <p:tag name="KSO_WM_UNIT_ID" val="custom20184566_9*l_h_f*1_4_1"/>
  <p:tag name="KSO_WM_UNIT_PRESET_TEXT" val="LOREM IPSUM DOLOR"/>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f"/>
  <p:tag name="KSO_WM_UNIT_INDEX" val="1_2_1"/>
  <p:tag name="KSO_WM_UNIT_LAYERLEVEL" val="1_1_1"/>
  <p:tag name="KSO_WM_UNIT_VALUE" val="22"/>
  <p:tag name="KSO_WM_UNIT_HIGHLIGHT" val="0"/>
  <p:tag name="KSO_WM_UNIT_COMPATIBLE" val="0"/>
  <p:tag name="KSO_WM_DIAGRAM_GROUP_CODE" val="l1-1"/>
  <p:tag name="KSO_WM_UNIT_ID" val="custom20184566_9*l_h_f*1_2_1"/>
  <p:tag name="KSO_WM_UNIT_PRESET_TEXT" val="LOREM IPSUM DOLOR"/>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f"/>
  <p:tag name="KSO_WM_UNIT_INDEX" val="1_3_1"/>
  <p:tag name="KSO_WM_UNIT_LAYERLEVEL" val="1_1_1"/>
  <p:tag name="KSO_WM_UNIT_VALUE" val="22"/>
  <p:tag name="KSO_WM_UNIT_HIGHLIGHT" val="0"/>
  <p:tag name="KSO_WM_UNIT_COMPATIBLE" val="0"/>
  <p:tag name="KSO_WM_DIAGRAM_GROUP_CODE" val="l1-1"/>
  <p:tag name="KSO_WM_UNIT_ID" val="custom20184566_9*l_h_f*1_3_1"/>
  <p:tag name="KSO_WM_UNIT_PRESET_TEXT" val="LOREM IPSUM DOLOR"/>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212.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l_h_f"/>
  <p:tag name="KSO_WM_UNIT_INDEX" val="1_1_1"/>
  <p:tag name="KSO_WM_UNIT_LAYERLEVEL" val="1_1_1"/>
  <p:tag name="KSO_WM_UNIT_VALUE" val="22"/>
  <p:tag name="KSO_WM_UNIT_HIGHLIGHT" val="0"/>
  <p:tag name="KSO_WM_UNIT_COMPATIBLE" val="0"/>
  <p:tag name="KSO_WM_DIAGRAM_GROUP_CODE" val="l1-1"/>
  <p:tag name="KSO_WM_UNIT_ID" val="custom20184566_9*l_h_f*1_1_1"/>
  <p:tag name="KSO_WM_UNIT_PRESET_TEXT" val="LOREM IPSUM DOLOR"/>
  <p:tag name="KSO_WM_UNIT_NOCLEAR" val="0"/>
  <p:tag name="KSO_WM_UNIT_DIAGRAM_ISNUMVISUAL" val="0"/>
  <p:tag name="KSO_WM_UNIT_DIAGRAM_ISREFERUNIT" val="0"/>
  <p:tag name="KSO_WM_UNIT_SUBTYPE" val="a"/>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a"/>
  <p:tag name="KSO_WM_UNIT_INDEX" val="1"/>
  <p:tag name="KSO_WM_UNIT_LAYERLEVEL" val="1"/>
  <p:tag name="KSO_WM_UNIT_ISCONTENTSTITLE" val="1"/>
  <p:tag name="KSO_WM_UNIT_VALUE" val="14"/>
  <p:tag name="KSO_WM_UNIT_HIGHLIGHT" val="0"/>
  <p:tag name="KSO_WM_UNIT_COMPATIBLE" val="0"/>
  <p:tag name="KSO_WM_DIAGRAM_GROUP_CODE" val="l1-1"/>
  <p:tag name="KSO_WM_UNIT_ID" val="custom20184566_9*a*1"/>
  <p:tag name="KSO_WM_UNIT_PRESET_TEXT" val="CONTENT"/>
  <p:tag name="KSO_WM_UNIT_NOCLEAR" val="0"/>
  <p:tag name="KSO_WM_UNIT_DIAGRAM_ISNUMVISUAL" val="0"/>
  <p:tag name="KSO_WM_UNIT_DIAGRAM_ISREFERUNIT" val="0"/>
  <p:tag name="KSO_WM_UNIT_ISNUMDGMTITLE" val="0"/>
  <p:tag name="KSO_WM_UNIT_TEXT_FILL_FORE_SCHEMECOLOR_INDEX" val="13"/>
  <p:tag name="KSO_WM_UNIT_TEXT_FILL_TYPE" val="1"/>
  <p:tag name="KSO_WM_UNIT_USESOURCEFORMAT_APPLY" val="1"/>
</p:tagLst>
</file>

<file path=ppt/tags/tag214.xml><?xml version="1.0" encoding="utf-8"?>
<p:tagLst xmlns:p="http://schemas.openxmlformats.org/presentationml/2006/main">
  <p:tag name="KSO_WM_TAG_VERSION" val="1.0"/>
  <p:tag name="KSO_WM_SLIDE_ITEM_CNT" val="4"/>
  <p:tag name="KSO_WM_SLIDE_LAYOUT" val="a_l"/>
  <p:tag name="KSO_WM_SLIDE_LAYOUT_CNT" val="1_1"/>
  <p:tag name="KSO_WM_SLIDE_TYPE" val="contents"/>
  <p:tag name="KSO_WM_BEAUTIFY_FLAG" val="#wm#"/>
  <p:tag name="KSO_WM_COMBINE_RELATE_SLIDE_ID" val="custom20181345_9"/>
  <p:tag name="KSO_WM_TEMPLATE_CATEGORY" val="custom"/>
  <p:tag name="KSO_WM_TEMPLATE_INDEX" val="20184566"/>
  <p:tag name="KSO_WM_SLIDE_ID" val="custom20184566_9"/>
  <p:tag name="KSO_WM_SLIDE_INDEX" val="9"/>
  <p:tag name="KSO_WM_DIAGRAM_GROUP_CODE" val="l1-1"/>
  <p:tag name="KSO_WM_TEMPLATE_SUBCATEGORY" val="0"/>
  <p:tag name="KSO_WM_SLIDE_SUBTYPE" val="diag"/>
  <p:tag name="KSO_WM_SLIDE_DIAGTYPE" val="l"/>
  <p:tag name="KSO_WM_TEMPLATE_MASTER_TYPE" val="1"/>
  <p:tag name="KSO_WM_TEMPLATE_COLOR_TYPE" val="0"/>
</p:tagLst>
</file>

<file path=ppt/tags/tag215.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16.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17.xml><?xml version="1.0" encoding="utf-8"?>
<p:tagLst xmlns:p="http://schemas.openxmlformats.org/presentationml/2006/main">
  <p:tag name="KSO_WM_UNIT_PLACING_PICTURE_USER_VIEWPORT" val="{&quot;height&quot;:6228,&quot;width&quot;:6000}"/>
</p:tagLst>
</file>

<file path=ppt/tags/tag218.xml><?xml version="1.0" encoding="utf-8"?>
<p:tagLst xmlns:p="http://schemas.openxmlformats.org/presentationml/2006/main">
  <p:tag name="KSO_WM_BEAUTIFY_FLAG" val="#wm#"/>
  <p:tag name="KSO_WM_TEMPLATE_CATEGORY" val="custom"/>
  <p:tag name="KSO_WM_TEMPLATE_INDEX" val="20205081"/>
  <p:tag name="KSO_WM_SLIDE_BACKGROUND_TYPE" val="general"/>
</p:tagLst>
</file>

<file path=ppt/tags/tag219.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26.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wm#"/>
  <p:tag name="KSO_WM_TEMPLATE_CATEGORY" val="custom"/>
  <p:tag name="KSO_WM_TEMPLATE_INDEX" val="20205081"/>
</p:tagLst>
</file>

<file path=ppt/tags/tag229.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wm#"/>
  <p:tag name="KSO_WM_TEMPLATE_CATEGORY" val="custom"/>
  <p:tag name="KSO_WM_TEMPLATE_INDEX" val="20205081"/>
</p:tagLst>
</file>

<file path=ppt/tags/tag233.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wm#"/>
  <p:tag name="KSO_WM_TEMPLATE_CATEGORY" val="custom"/>
  <p:tag name="KSO_WM_TEMPLATE_INDEX" val="20205081"/>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wm#"/>
  <p:tag name="KSO_WM_TEMPLATE_CATEGORY" val="custom"/>
  <p:tag name="KSO_WM_TEMPLATE_INDEX" val="20205081"/>
</p:tagLst>
</file>

<file path=ppt/tags/tag242.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43.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wm#"/>
  <p:tag name="KSO_WM_TEMPLATE_CATEGORY" val="custom"/>
  <p:tag name="KSO_WM_TEMPLATE_INDEX" val="20205081"/>
</p:tagLst>
</file>

<file path=ppt/tags/tag247.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48.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wm#"/>
  <p:tag name="KSO_WM_TEMPLATE_CATEGORY" val="custom"/>
  <p:tag name="KSO_WM_TEMPLATE_INDEX" val="20205081"/>
</p:tagLst>
</file>

<file path=ppt/tags/tag251.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52.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wm#"/>
  <p:tag name="KSO_WM_TEMPLATE_CATEGORY" val="custom"/>
  <p:tag name="KSO_WM_TEMPLATE_INDEX" val="20205081"/>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59.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wm#"/>
  <p:tag name="KSO_WM_TEMPLATE_CATEGORY" val="custom"/>
  <p:tag name="KSO_WM_TEMPLATE_INDEX" val="20205081"/>
</p:tagLst>
</file>

<file path=ppt/tags/tag262.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63.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wm#"/>
  <p:tag name="KSO_WM_TEMPLATE_CATEGORY" val="custom"/>
  <p:tag name="KSO_WM_TEMPLATE_INDEX" val="20205081"/>
</p:tagLst>
</file>

<file path=ppt/tags/tag266.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67.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205081"/>
</p:tagLst>
</file>

<file path=ppt/tags/tag271.xml><?xml version="1.0" encoding="utf-8"?>
<p:tagLst xmlns:p="http://schemas.openxmlformats.org/presentationml/2006/main">
  <p:tag name="KSO_WM_BEAUTIFY_FLAG" val="#wm#"/>
  <p:tag name="KSO_WM_TEMPLATE_CATEGORY" val="custom"/>
  <p:tag name="KSO_WM_TEMPLATE_INDEX" val="20205081"/>
</p:tagLst>
</file>

<file path=ppt/tags/tag272.xml><?xml version="1.0" encoding="utf-8"?>
<p:tagLst xmlns:p="http://schemas.openxmlformats.org/presentationml/2006/main">
  <p:tag name="KSO_WM_BEAUTIFY_FLAG" val="#wm#"/>
  <p:tag name="KSO_WM_TEMPLATE_CATEGORY" val="custom"/>
  <p:tag name="KSO_WM_TEMPLATE_INDEX" val="20205081"/>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76.xml><?xml version="1.0" encoding="utf-8"?>
<p:tagLst xmlns:p="http://schemas.openxmlformats.org/presentationml/2006/main">
  <p:tag name="KSO_WM_TAG_VERSION" val="1.0"/>
  <p:tag name="KSO_WM_BEAUTIFY_FLAG" val=""/>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 name="KSO_WM_UNIT_LINE_FORE_SCHEMECOLOR_INDEX_BRIGHTNESS" val="0"/>
  <p:tag name="KSO_WM_UNIT_LINE_FORE_SCHEMECOLOR_INDEX" val="5"/>
  <p:tag name="KSO_WM_UNIT_LINE_FILL_TYPE" val="2"/>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wm#"/>
  <p:tag name="KSO_WM_TEMPLATE_CATEGORY" val="custom"/>
  <p:tag name="KSO_WM_TEMPLATE_INDEX" val="20205081"/>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wm#"/>
  <p:tag name="KSO_WM_TEMPLATE_CATEGORY" val="custom"/>
  <p:tag name="KSO_WM_TEMPLATE_INDEX" val="20205081"/>
</p:tagLst>
</file>

<file path=ppt/tags/tag281.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a"/>
  <p:tag name="KSO_WM_UNIT_INDEX" val="1"/>
  <p:tag name="KSO_WM_UNIT_LAYERLEVEL" val="1"/>
  <p:tag name="KSO_WM_UNIT_VALUE" val="7"/>
  <p:tag name="KSO_WM_UNIT_ISCONTENTSTITLE" val="0"/>
  <p:tag name="KSO_WM_UNIT_HIGHLIGHT" val="0"/>
  <p:tag name="KSO_WM_UNIT_COMPATIBLE" val="0"/>
  <p:tag name="KSO_WM_UNIT_ID" val="custom20184566_22*a*1"/>
  <p:tag name="KSO_WM_UNIT_PRESET_TEXT" val="谢谢观看"/>
  <p:tag name="KSO_WM_UNIT_NOCLEAR" val="0"/>
  <p:tag name="KSO_WM_UNIT_DIAGRAM_ISNUMVISUAL" val="0"/>
  <p:tag name="KSO_WM_UNIT_DIAGRAM_ISREFERUNIT" val="0"/>
  <p:tag name="KSO_WM_UNIT_ISNUMDGMTITLE" val="0"/>
</p:tagLst>
</file>

<file path=ppt/tags/tag282.xml><?xml version="1.0" encoding="utf-8"?>
<p:tagLst xmlns:p="http://schemas.openxmlformats.org/presentationml/2006/main">
  <p:tag name="KSO_WM_TEMPLATE_CATEGORY" val="custom"/>
  <p:tag name="KSO_WM_TEMPLATE_INDEX" val="20184566"/>
  <p:tag name="KSO_WM_TAG_VERSION" val="1.0"/>
  <p:tag name="KSO_WM_BEAUTIFY_FLAG" val="#wm#"/>
  <p:tag name="KSO_WM_UNIT_TYPE" val="f"/>
  <p:tag name="KSO_WM_UNIT_INDEX" val="1"/>
  <p:tag name="KSO_WM_UNIT_ID" val="custom20184566_22*f*1"/>
  <p:tag name="KSO_WM_UNIT_LAYERLEVEL" val="1"/>
  <p:tag name="KSO_WM_UNIT_VALUE" val="13"/>
  <p:tag name="KSO_WM_UNIT_HIGHLIGHT" val="0"/>
  <p:tag name="KSO_WM_UNIT_COMPATIBLE" val="0"/>
  <p:tag name="KSO_WM_UNIT_PRESET_TEXT" val="THANK YOU"/>
  <p:tag name="KSO_WM_UNIT_NOCLEAR" val="0"/>
  <p:tag name="KSO_WM_UNIT_DIAGRAM_ISNUMVISUAL" val="0"/>
  <p:tag name="KSO_WM_UNIT_DIAGRAM_ISREFERUNIT" val="0"/>
  <p:tag name="KSO_WM_UNIT_SUBTYPE" val="a"/>
</p:tagLst>
</file>

<file path=ppt/tags/tag283.xml><?xml version="1.0" encoding="utf-8"?>
<p:tagLst xmlns:p="http://schemas.openxmlformats.org/presentationml/2006/main">
  <p:tag name="KSO_WM_TAG_VERSION" val="1.0"/>
  <p:tag name="KSO_WM_SLIDE_ITEM_CNT" val="0"/>
  <p:tag name="KSO_WM_SLIDE_LAYOUT" val="a_f"/>
  <p:tag name="KSO_WM_SLIDE_LAYOUT_CNT" val="1_1"/>
  <p:tag name="KSO_WM_SLIDE_TYPE" val="endPage"/>
  <p:tag name="KSO_WM_BEAUTIFY_FLAG" val="#wm#"/>
  <p:tag name="KSO_WM_COMBINE_RELATE_SLIDE_ID" val="background20180946_10"/>
  <p:tag name="KSO_WM_TEMPLATE_CATEGORY" val="custom"/>
  <p:tag name="KSO_WM_TEMPLATE_INDEX" val="20184566"/>
  <p:tag name="KSO_WM_SLIDE_ID" val="custom20184566_22"/>
  <p:tag name="KSO_WM_SLIDE_INDEX" val="22"/>
  <p:tag name="KSO_WM_TEMPLATE_SUBCATEGORY" val="0"/>
  <p:tag name="KSO_WM_SLIDE_SUBTYPE" val="pureTxt"/>
  <p:tag name="KSO_WM_TEMPLATE_MASTER_TYPE" val="1"/>
  <p:tag name="KSO_WM_TEMPLATE_COLOR_TYPE" val="0"/>
</p:tagLst>
</file>

<file path=ppt/tags/tag284.xml><?xml version="1.0" encoding="utf-8"?>
<p:tagLst xmlns:p="http://schemas.openxmlformats.org/presentationml/2006/main">
  <p:tag name="COMMONDATA" val="eyJoZGlkIjoiZmJjM2RlNmI1ZjBkYTRhNDM2MWU5YzczNTIzNTEwMzYifQ=="/>
  <p:tag name="KSO_WPP_MARK_KEY" val="a4a46767-c352-406b-9063-cabc547ad91c"/>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TAG_VERSION" val="1.0"/>
  <p:tag name="KSO_WM_BEAUTIFY_FLAG" val="#wm#"/>
  <p:tag name="KSO_WM_UNIT_TYPE" val="i"/>
  <p:tag name="KSO_WM_UNIT_ID" val="_1*i*0"/>
  <p:tag name="KSO_WM_UNIT_INDEX"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2F2F2"/>
      </a:dk2>
      <a:lt2>
        <a:srgbClr val="FFFFFF"/>
      </a:lt2>
      <a:accent1>
        <a:srgbClr val="000000"/>
      </a:accent1>
      <a:accent2>
        <a:srgbClr val="2E2E2E"/>
      </a:accent2>
      <a:accent3>
        <a:srgbClr val="5C5C5C"/>
      </a:accent3>
      <a:accent4>
        <a:srgbClr val="898989"/>
      </a:accent4>
      <a:accent5>
        <a:srgbClr val="B7B7B7"/>
      </a:accent5>
      <a:accent6>
        <a:srgbClr val="E5E5E5"/>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5414</Words>
  <Application>WPS 演示</Application>
  <PresentationFormat>宽屏</PresentationFormat>
  <Paragraphs>306</Paragraphs>
  <Slides>20</Slides>
  <Notes>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Arial</vt:lpstr>
      <vt:lpstr>宋体</vt:lpstr>
      <vt:lpstr>Wingdings</vt:lpstr>
      <vt:lpstr>Wingdings</vt:lpstr>
      <vt:lpstr>方正兰亭细黑_GBK</vt:lpstr>
      <vt:lpstr>微软雅黑</vt:lpstr>
      <vt:lpstr>Arial Unicode MS</vt:lpstr>
      <vt:lpstr>Calibri</vt:lpstr>
      <vt:lpstr>黑体</vt:lpstr>
      <vt:lpstr>Office 主题​​</vt:lpstr>
      <vt:lpstr>1_Office 主题</vt:lpstr>
      <vt:lpstr>Transformer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Fg</cp:lastModifiedBy>
  <cp:revision>337</cp:revision>
  <dcterms:created xsi:type="dcterms:W3CDTF">2019-06-19T02:08:00Z</dcterms:created>
  <dcterms:modified xsi:type="dcterms:W3CDTF">2023-07-25T08:58:45Z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8489474F78694EA4B646777B272D104C_11</vt:lpwstr>
  </property>
</Properties>
</file>